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9" r:id="rId1"/>
  </p:sldMasterIdLst>
  <p:notesMasterIdLst>
    <p:notesMasterId r:id="rId39"/>
  </p:notesMasterIdLst>
  <p:handoutMasterIdLst>
    <p:handoutMasterId r:id="rId40"/>
  </p:handoutMasterIdLst>
  <p:sldIdLst>
    <p:sldId id="256" r:id="rId2"/>
    <p:sldId id="297" r:id="rId3"/>
    <p:sldId id="1520" r:id="rId4"/>
    <p:sldId id="1568" r:id="rId5"/>
    <p:sldId id="1569" r:id="rId6"/>
    <p:sldId id="1571" r:id="rId7"/>
    <p:sldId id="1572" r:id="rId8"/>
    <p:sldId id="1546" r:id="rId9"/>
    <p:sldId id="1547" r:id="rId10"/>
    <p:sldId id="1573" r:id="rId11"/>
    <p:sldId id="1501" r:id="rId12"/>
    <p:sldId id="1574" r:id="rId13"/>
    <p:sldId id="1685" r:id="rId14"/>
    <p:sldId id="1686" r:id="rId15"/>
    <p:sldId id="950" r:id="rId16"/>
    <p:sldId id="1543" r:id="rId17"/>
    <p:sldId id="1683" r:id="rId18"/>
    <p:sldId id="1678" r:id="rId19"/>
    <p:sldId id="952" r:id="rId20"/>
    <p:sldId id="1677" r:id="rId21"/>
    <p:sldId id="1689" r:id="rId22"/>
    <p:sldId id="953" r:id="rId23"/>
    <p:sldId id="1679" r:id="rId24"/>
    <p:sldId id="951" r:id="rId25"/>
    <p:sldId id="453" r:id="rId26"/>
    <p:sldId id="469" r:id="rId27"/>
    <p:sldId id="470" r:id="rId28"/>
    <p:sldId id="471" r:id="rId29"/>
    <p:sldId id="1684" r:id="rId30"/>
    <p:sldId id="1687" r:id="rId31"/>
    <p:sldId id="1688" r:id="rId32"/>
    <p:sldId id="1692" r:id="rId33"/>
    <p:sldId id="1690" r:id="rId34"/>
    <p:sldId id="1691" r:id="rId35"/>
    <p:sldId id="1693" r:id="rId36"/>
    <p:sldId id="1682" r:id="rId37"/>
    <p:sldId id="1680" r:id="rId38"/>
  </p:sldIdLst>
  <p:sldSz cx="9144000" cy="6858000" type="screen4x3"/>
  <p:notesSz cx="7315200" cy="9601200"/>
  <p:embeddedFontLst>
    <p:embeddedFont>
      <p:font typeface="Consolas" panose="020B0609020204030204" pitchFamily="49" charset="0"/>
      <p:regular r:id="rId41"/>
      <p:bold r:id="rId42"/>
      <p:italic r:id="rId43"/>
      <p:boldItalic r:id="rId44"/>
    </p:embeddedFont>
    <p:embeddedFont>
      <p:font typeface="Tahoma" panose="020B0604030504040204" pitchFamily="34" charset="0"/>
      <p:regular r:id="rId45"/>
      <p:bold r:id="rId46"/>
    </p:embeddedFont>
    <p:embeddedFont>
      <p:font typeface="Trebuchet MS" panose="020B0603020202020204" pitchFamily="34" charset="0"/>
      <p:regular r:id="rId47"/>
      <p:bold r:id="rId48"/>
      <p:italic r:id="rId49"/>
      <p:boldItalic r:id="rId50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E0D"/>
    <a:srgbClr val="ADADFF"/>
    <a:srgbClr val="00FF00"/>
    <a:srgbClr val="FF66FF"/>
    <a:srgbClr val="00FFFF"/>
    <a:srgbClr val="66CCFF"/>
    <a:srgbClr val="FF0000"/>
    <a:srgbClr val="FF00FF"/>
    <a:srgbClr val="FFCCFF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8" autoAdjust="0"/>
    <p:restoredTop sz="93883" autoAdjust="0"/>
  </p:normalViewPr>
  <p:slideViewPr>
    <p:cSldViewPr>
      <p:cViewPr varScale="1">
        <p:scale>
          <a:sx n="63" d="100"/>
          <a:sy n="63" d="100"/>
        </p:scale>
        <p:origin x="1372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9656"/>
    </p:cViewPr>
  </p:sorterViewPr>
  <p:notesViewPr>
    <p:cSldViewPr>
      <p:cViewPr varScale="1">
        <p:scale>
          <a:sx n="77" d="100"/>
          <a:sy n="77" d="100"/>
        </p:scale>
        <p:origin x="-2184" y="-101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openxmlformats.org/officeDocument/2006/relationships/font" Target="fonts/font5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8DC786E3-EF96-4806-B25C-132EAC4962F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42802153-2799-4BD9-9700-B00481B61444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1CB02E50-5686-4365-9A38-A59E7B7C0D4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1" name="Rectangle 5">
            <a:extLst>
              <a:ext uri="{FF2B5EF4-FFF2-40B4-BE49-F238E27FC236}">
                <a16:creationId xmlns:a16="http://schemas.microsoft.com/office/drawing/2014/main" id="{019383B6-1D0C-40F0-8F7D-53A9461C78A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41AA2DB3-AC47-425D-9888-6447B7626A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1026">
            <a:extLst>
              <a:ext uri="{FF2B5EF4-FFF2-40B4-BE49-F238E27FC236}">
                <a16:creationId xmlns:a16="http://schemas.microsoft.com/office/drawing/2014/main" id="{403F3574-880B-46C8-B5E1-363161CD3F1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8915" name="Rectangle 1027">
            <a:extLst>
              <a:ext uri="{FF2B5EF4-FFF2-40B4-BE49-F238E27FC236}">
                <a16:creationId xmlns:a16="http://schemas.microsoft.com/office/drawing/2014/main" id="{ED022B73-D32B-498B-BA30-D78E57119DF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1028">
            <a:extLst>
              <a:ext uri="{FF2B5EF4-FFF2-40B4-BE49-F238E27FC236}">
                <a16:creationId xmlns:a16="http://schemas.microsoft.com/office/drawing/2014/main" id="{1128FA16-789D-4E96-9A70-2645210DF755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7" name="Rectangle 1029">
            <a:extLst>
              <a:ext uri="{FF2B5EF4-FFF2-40B4-BE49-F238E27FC236}">
                <a16:creationId xmlns:a16="http://schemas.microsoft.com/office/drawing/2014/main" id="{06E76414-8D30-4B22-9EF9-F458156A04B3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8918" name="Rectangle 1030">
            <a:extLst>
              <a:ext uri="{FF2B5EF4-FFF2-40B4-BE49-F238E27FC236}">
                <a16:creationId xmlns:a16="http://schemas.microsoft.com/office/drawing/2014/main" id="{42686450-21AC-42B5-BA78-0162B07505B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8919" name="Rectangle 1031">
            <a:extLst>
              <a:ext uri="{FF2B5EF4-FFF2-40B4-BE49-F238E27FC236}">
                <a16:creationId xmlns:a16="http://schemas.microsoft.com/office/drawing/2014/main" id="{EC014992-D697-4600-A833-2B7BB108ABD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/>
            </a:lvl1pPr>
          </a:lstStyle>
          <a:p>
            <a:pPr>
              <a:defRPr/>
            </a:pPr>
            <a:fld id="{64F8BC5B-03AF-4B31-8EA0-42F3DB70BEE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31">
            <a:extLst>
              <a:ext uri="{FF2B5EF4-FFF2-40B4-BE49-F238E27FC236}">
                <a16:creationId xmlns:a16="http://schemas.microsoft.com/office/drawing/2014/main" id="{228F84C1-5F79-48C8-89D1-75F2A86962D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8CC64F7-EF98-4311-8210-4B533882CE86}" type="slidenum">
              <a:rPr lang="en-US" altLang="en-US" sz="1300" smtClean="0">
                <a:latin typeface="Tahoma" panose="020B060403050404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US" sz="1300">
              <a:latin typeface="Tahoma" panose="020B0604030504040204" pitchFamily="34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D1ACD40F-ADBF-4A41-8957-0006C7AC2B6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6418A144-9607-46A0-9FB8-92B778F5B4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031">
            <a:extLst>
              <a:ext uri="{FF2B5EF4-FFF2-40B4-BE49-F238E27FC236}">
                <a16:creationId xmlns:a16="http://schemas.microsoft.com/office/drawing/2014/main" id="{00EE17D4-9AD1-41CA-BE80-1B95979C1BA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966788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966788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A5886CB0-778B-41DD-884A-A65EA728C445}" type="slidenum">
              <a:rPr lang="en-US" altLang="en-US" sz="1300" smtClean="0">
                <a:latin typeface="Tahoma" panose="020B0604030504040204" pitchFamily="34" charset="0"/>
              </a:rPr>
              <a:pPr>
                <a:spcBef>
                  <a:spcPct val="0"/>
                </a:spcBef>
              </a:pPr>
              <a:t>2</a:t>
            </a:fld>
            <a:endParaRPr lang="en-US" altLang="en-US" sz="1300">
              <a:latin typeface="Tahoma" panose="020B0604030504040204" pitchFamily="34" charset="0"/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DFE83908-8A6C-490A-83C7-99C3D19BA26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27E134AC-FF5E-4FA5-893F-4D079C63D0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A3DFCEE1-5055-47B8-A1B9-4C2AA08F92A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E9D4F63A-C404-4003-A256-12B5B2F2D2DB}" type="slidenum">
              <a:rPr lang="en-US" altLang="en-US" sz="1300" smtClean="0"/>
              <a:pPr/>
              <a:t>3</a:t>
            </a:fld>
            <a:endParaRPr lang="en-US" altLang="en-US" sz="1300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7098367A-0AD5-413E-AD9A-19CB004D25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F2AA5BBE-1D2A-4343-955C-7D7DCC10C5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/>
              <a:t>Cornerstone</a:t>
            </a:r>
          </a:p>
          <a:p>
            <a:r>
              <a:rPr lang="en-US" altLang="en-US"/>
              <a:t>Powerful but with the correct chekcs a number of things can go wrong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61D6009B-62E6-4A8A-AACC-E63889BD60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73E92A2C-340A-47D9-BCAF-D9AE8F1FA7D8}" type="slidenum">
              <a:rPr lang="en-US" altLang="en-US" sz="1300" smtClean="0"/>
              <a:pPr/>
              <a:t>4</a:t>
            </a:fld>
            <a:endParaRPr lang="en-US" altLang="en-US" sz="130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BC41FFA7-272E-459C-B4CB-A44B805CEC2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FA3E586A-387F-4971-9C4C-37ED1C5178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4F8BC5B-03AF-4B31-8EA0-42F3DB70BEE2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090916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4F8BC5B-03AF-4B31-8EA0-42F3DB70BEE2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678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>
            <a:extLst>
              <a:ext uri="{FF2B5EF4-FFF2-40B4-BE49-F238E27FC236}">
                <a16:creationId xmlns:a16="http://schemas.microsoft.com/office/drawing/2014/main" id="{970FF813-53FD-4B65-89BD-9AFC2DE661A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Notes Placeholder 2">
            <a:extLst>
              <a:ext uri="{FF2B5EF4-FFF2-40B4-BE49-F238E27FC236}">
                <a16:creationId xmlns:a16="http://schemas.microsoft.com/office/drawing/2014/main" id="{0860A02E-6728-4FF5-85EA-4B154795A0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25604" name="Slide Number Placeholder 3">
            <a:extLst>
              <a:ext uri="{FF2B5EF4-FFF2-40B4-BE49-F238E27FC236}">
                <a16:creationId xmlns:a16="http://schemas.microsoft.com/office/drawing/2014/main" id="{BD171599-E327-4FAD-B98C-364CB43ACD3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defTabSz="966788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fld id="{9326C3C3-BB4A-48A9-9898-AE962ED5F97F}" type="slidenum">
              <a:rPr lang="en-US" altLang="en-US" sz="1300" smtClean="0"/>
              <a:pPr/>
              <a:t>26</a:t>
            </a:fld>
            <a:endParaRPr lang="en-US" altLang="en-US" sz="1300"/>
          </a:p>
        </p:txBody>
      </p:sp>
    </p:spTree>
    <p:extLst>
      <p:ext uri="{BB962C8B-B14F-4D97-AF65-F5344CB8AC3E}">
        <p14:creationId xmlns:p14="http://schemas.microsoft.com/office/powerpoint/2010/main" val="3274980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12A7EEB8-2C34-4B1A-9DA8-BE1301B37F87}"/>
              </a:ext>
            </a:extLst>
          </p:cNvPr>
          <p:cNvGrpSpPr>
            <a:grpSpLocks/>
          </p:cNvGrpSpPr>
          <p:nvPr/>
        </p:nvGrpSpPr>
        <p:grpSpPr bwMode="auto">
          <a:xfrm>
            <a:off x="-9525" y="-20638"/>
            <a:ext cx="9153525" cy="6878638"/>
            <a:chOff x="-6" y="-13"/>
            <a:chExt cx="5766" cy="4333"/>
          </a:xfrm>
        </p:grpSpPr>
        <p:sp>
          <p:nvSpPr>
            <p:cNvPr id="5" name="Rectangle 3">
              <a:extLst>
                <a:ext uri="{FF2B5EF4-FFF2-40B4-BE49-F238E27FC236}">
                  <a16:creationId xmlns:a16="http://schemas.microsoft.com/office/drawing/2014/main" id="{ED099E87-8395-47CE-9D6F-18D1D4B327D6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5549" y="0"/>
              <a:ext cx="211" cy="4320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50000">
                  <a:schemeClr val="hlink"/>
                </a:gs>
                <a:gs pos="100000">
                  <a:schemeClr val="accent2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6" name="Freeform 4">
              <a:extLst>
                <a:ext uri="{FF2B5EF4-FFF2-40B4-BE49-F238E27FC236}">
                  <a16:creationId xmlns:a16="http://schemas.microsoft.com/office/drawing/2014/main" id="{0F249C06-48B8-4234-A05C-2B832DBFEC48}"/>
                </a:ext>
              </a:extLst>
            </p:cNvPr>
            <p:cNvSpPr>
              <a:spLocks/>
            </p:cNvSpPr>
            <p:nvPr/>
          </p:nvSpPr>
          <p:spPr bwMode="white">
            <a:xfrm>
              <a:off x="-6" y="2828"/>
              <a:ext cx="3625" cy="1492"/>
            </a:xfrm>
            <a:custGeom>
              <a:avLst/>
              <a:gdLst>
                <a:gd name="T0" fmla="*/ 0 w 3625"/>
                <a:gd name="T1" fmla="*/ 1491 h 1492"/>
                <a:gd name="T2" fmla="*/ 0 w 3625"/>
                <a:gd name="T3" fmla="*/ 0 h 1492"/>
                <a:gd name="T4" fmla="*/ 171 w 3625"/>
                <a:gd name="T5" fmla="*/ 3 h 1492"/>
                <a:gd name="T6" fmla="*/ 355 w 3625"/>
                <a:gd name="T7" fmla="*/ 9 h 1492"/>
                <a:gd name="T8" fmla="*/ 499 w 3625"/>
                <a:gd name="T9" fmla="*/ 21 h 1492"/>
                <a:gd name="T10" fmla="*/ 650 w 3625"/>
                <a:gd name="T11" fmla="*/ 36 h 1492"/>
                <a:gd name="T12" fmla="*/ 809 w 3625"/>
                <a:gd name="T13" fmla="*/ 54 h 1492"/>
                <a:gd name="T14" fmla="*/ 957 w 3625"/>
                <a:gd name="T15" fmla="*/ 78 h 1492"/>
                <a:gd name="T16" fmla="*/ 1119 w 3625"/>
                <a:gd name="T17" fmla="*/ 105 h 1492"/>
                <a:gd name="T18" fmla="*/ 1261 w 3625"/>
                <a:gd name="T19" fmla="*/ 133 h 1492"/>
                <a:gd name="T20" fmla="*/ 1441 w 3625"/>
                <a:gd name="T21" fmla="*/ 175 h 1492"/>
                <a:gd name="T22" fmla="*/ 1598 w 3625"/>
                <a:gd name="T23" fmla="*/ 217 h 1492"/>
                <a:gd name="T24" fmla="*/ 1763 w 3625"/>
                <a:gd name="T25" fmla="*/ 269 h 1492"/>
                <a:gd name="T26" fmla="*/ 1887 w 3625"/>
                <a:gd name="T27" fmla="*/ 308 h 1492"/>
                <a:gd name="T28" fmla="*/ 2085 w 3625"/>
                <a:gd name="T29" fmla="*/ 384 h 1492"/>
                <a:gd name="T30" fmla="*/ 2230 w 3625"/>
                <a:gd name="T31" fmla="*/ 444 h 1492"/>
                <a:gd name="T32" fmla="*/ 2456 w 3625"/>
                <a:gd name="T33" fmla="*/ 547 h 1492"/>
                <a:gd name="T34" fmla="*/ 2666 w 3625"/>
                <a:gd name="T35" fmla="*/ 662 h 1492"/>
                <a:gd name="T36" fmla="*/ 2859 w 3625"/>
                <a:gd name="T37" fmla="*/ 786 h 1492"/>
                <a:gd name="T38" fmla="*/ 3046 w 3625"/>
                <a:gd name="T39" fmla="*/ 920 h 1492"/>
                <a:gd name="T40" fmla="*/ 3193 w 3625"/>
                <a:gd name="T41" fmla="*/ 1038 h 1492"/>
                <a:gd name="T42" fmla="*/ 3332 w 3625"/>
                <a:gd name="T43" fmla="*/ 1168 h 1492"/>
                <a:gd name="T44" fmla="*/ 3440 w 3625"/>
                <a:gd name="T45" fmla="*/ 1280 h 1492"/>
                <a:gd name="T46" fmla="*/ 3524 w 3625"/>
                <a:gd name="T47" fmla="*/ 1380 h 1492"/>
                <a:gd name="T48" fmla="*/ 3624 w 3625"/>
                <a:gd name="T49" fmla="*/ 1491 h 1492"/>
                <a:gd name="T50" fmla="*/ 3608 w 3625"/>
                <a:gd name="T51" fmla="*/ 1491 h 1492"/>
                <a:gd name="T52" fmla="*/ 0 w 3625"/>
                <a:gd name="T53" fmla="*/ 1491 h 1492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3625" h="1492">
                  <a:moveTo>
                    <a:pt x="0" y="1491"/>
                  </a:moveTo>
                  <a:lnTo>
                    <a:pt x="0" y="0"/>
                  </a:lnTo>
                  <a:lnTo>
                    <a:pt x="171" y="3"/>
                  </a:lnTo>
                  <a:lnTo>
                    <a:pt x="355" y="9"/>
                  </a:lnTo>
                  <a:lnTo>
                    <a:pt x="499" y="21"/>
                  </a:lnTo>
                  <a:lnTo>
                    <a:pt x="650" y="36"/>
                  </a:lnTo>
                  <a:lnTo>
                    <a:pt x="809" y="54"/>
                  </a:lnTo>
                  <a:lnTo>
                    <a:pt x="957" y="78"/>
                  </a:lnTo>
                  <a:lnTo>
                    <a:pt x="1119" y="105"/>
                  </a:lnTo>
                  <a:lnTo>
                    <a:pt x="1261" y="133"/>
                  </a:lnTo>
                  <a:lnTo>
                    <a:pt x="1441" y="175"/>
                  </a:lnTo>
                  <a:lnTo>
                    <a:pt x="1598" y="217"/>
                  </a:lnTo>
                  <a:lnTo>
                    <a:pt x="1763" y="269"/>
                  </a:lnTo>
                  <a:lnTo>
                    <a:pt x="1887" y="308"/>
                  </a:lnTo>
                  <a:lnTo>
                    <a:pt x="2085" y="384"/>
                  </a:lnTo>
                  <a:lnTo>
                    <a:pt x="2230" y="444"/>
                  </a:lnTo>
                  <a:lnTo>
                    <a:pt x="2456" y="547"/>
                  </a:lnTo>
                  <a:lnTo>
                    <a:pt x="2666" y="662"/>
                  </a:lnTo>
                  <a:lnTo>
                    <a:pt x="2859" y="786"/>
                  </a:lnTo>
                  <a:lnTo>
                    <a:pt x="3046" y="920"/>
                  </a:lnTo>
                  <a:lnTo>
                    <a:pt x="3193" y="1038"/>
                  </a:lnTo>
                  <a:lnTo>
                    <a:pt x="3332" y="1168"/>
                  </a:lnTo>
                  <a:lnTo>
                    <a:pt x="3440" y="1280"/>
                  </a:lnTo>
                  <a:lnTo>
                    <a:pt x="3524" y="1380"/>
                  </a:lnTo>
                  <a:lnTo>
                    <a:pt x="3624" y="1491"/>
                  </a:lnTo>
                  <a:lnTo>
                    <a:pt x="3608" y="1491"/>
                  </a:lnTo>
                  <a:lnTo>
                    <a:pt x="0" y="1491"/>
                  </a:lnTo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6D9EAA1D-33EF-4B2B-9F25-00D3CCCC7FCB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2405"/>
              <a:ext cx="5143" cy="1902"/>
            </a:xfrm>
            <a:custGeom>
              <a:avLst/>
              <a:gdLst>
                <a:gd name="T0" fmla="*/ 2718 w 5143"/>
                <a:gd name="T1" fmla="*/ 405 h 1902"/>
                <a:gd name="T2" fmla="*/ 2466 w 5143"/>
                <a:gd name="T3" fmla="*/ 333 h 1902"/>
                <a:gd name="T4" fmla="*/ 2202 w 5143"/>
                <a:gd name="T5" fmla="*/ 261 h 1902"/>
                <a:gd name="T6" fmla="*/ 1929 w 5143"/>
                <a:gd name="T7" fmla="*/ 198 h 1902"/>
                <a:gd name="T8" fmla="*/ 1695 w 5143"/>
                <a:gd name="T9" fmla="*/ 153 h 1902"/>
                <a:gd name="T10" fmla="*/ 1434 w 5143"/>
                <a:gd name="T11" fmla="*/ 111 h 1902"/>
                <a:gd name="T12" fmla="*/ 1188 w 5143"/>
                <a:gd name="T13" fmla="*/ 75 h 1902"/>
                <a:gd name="T14" fmla="*/ 957 w 5143"/>
                <a:gd name="T15" fmla="*/ 48 h 1902"/>
                <a:gd name="T16" fmla="*/ 747 w 5143"/>
                <a:gd name="T17" fmla="*/ 30 h 1902"/>
                <a:gd name="T18" fmla="*/ 501 w 5143"/>
                <a:gd name="T19" fmla="*/ 15 h 1902"/>
                <a:gd name="T20" fmla="*/ 246 w 5143"/>
                <a:gd name="T21" fmla="*/ 3 h 1902"/>
                <a:gd name="T22" fmla="*/ 0 w 5143"/>
                <a:gd name="T23" fmla="*/ 0 h 1902"/>
                <a:gd name="T24" fmla="*/ 0 w 5143"/>
                <a:gd name="T25" fmla="*/ 275 h 1902"/>
                <a:gd name="T26" fmla="*/ 0 w 5143"/>
                <a:gd name="T27" fmla="*/ 345 h 1902"/>
                <a:gd name="T28" fmla="*/ 0 w 5143"/>
                <a:gd name="T29" fmla="*/ 275 h 1902"/>
                <a:gd name="T30" fmla="*/ 0 w 5143"/>
                <a:gd name="T31" fmla="*/ 342 h 1902"/>
                <a:gd name="T32" fmla="*/ 339 w 5143"/>
                <a:gd name="T33" fmla="*/ 351 h 1902"/>
                <a:gd name="T34" fmla="*/ 606 w 5143"/>
                <a:gd name="T35" fmla="*/ 372 h 1902"/>
                <a:gd name="T36" fmla="*/ 852 w 5143"/>
                <a:gd name="T37" fmla="*/ 399 h 1902"/>
                <a:gd name="T38" fmla="*/ 1068 w 5143"/>
                <a:gd name="T39" fmla="*/ 435 h 1902"/>
                <a:gd name="T40" fmla="*/ 1275 w 5143"/>
                <a:gd name="T41" fmla="*/ 474 h 1902"/>
                <a:gd name="T42" fmla="*/ 1545 w 5143"/>
                <a:gd name="T43" fmla="*/ 540 h 1902"/>
                <a:gd name="T44" fmla="*/ 1761 w 5143"/>
                <a:gd name="T45" fmla="*/ 603 h 1902"/>
                <a:gd name="T46" fmla="*/ 1971 w 5143"/>
                <a:gd name="T47" fmla="*/ 678 h 1902"/>
                <a:gd name="T48" fmla="*/ 2166 w 5143"/>
                <a:gd name="T49" fmla="*/ 747 h 1902"/>
                <a:gd name="T50" fmla="*/ 2397 w 5143"/>
                <a:gd name="T51" fmla="*/ 852 h 1902"/>
                <a:gd name="T52" fmla="*/ 2613 w 5143"/>
                <a:gd name="T53" fmla="*/ 960 h 1902"/>
                <a:gd name="T54" fmla="*/ 2832 w 5143"/>
                <a:gd name="T55" fmla="*/ 1095 h 1902"/>
                <a:gd name="T56" fmla="*/ 3012 w 5143"/>
                <a:gd name="T57" fmla="*/ 1212 h 1902"/>
                <a:gd name="T58" fmla="*/ 3186 w 5143"/>
                <a:gd name="T59" fmla="*/ 1347 h 1902"/>
                <a:gd name="T60" fmla="*/ 3351 w 5143"/>
                <a:gd name="T61" fmla="*/ 1497 h 1902"/>
                <a:gd name="T62" fmla="*/ 3480 w 5143"/>
                <a:gd name="T63" fmla="*/ 1629 h 1902"/>
                <a:gd name="T64" fmla="*/ 3612 w 5143"/>
                <a:gd name="T65" fmla="*/ 1785 h 1902"/>
                <a:gd name="T66" fmla="*/ 3699 w 5143"/>
                <a:gd name="T67" fmla="*/ 1901 h 1902"/>
                <a:gd name="T68" fmla="*/ 5142 w 5143"/>
                <a:gd name="T69" fmla="*/ 1901 h 1902"/>
                <a:gd name="T70" fmla="*/ 5076 w 5143"/>
                <a:gd name="T71" fmla="*/ 1827 h 1902"/>
                <a:gd name="T72" fmla="*/ 4968 w 5143"/>
                <a:gd name="T73" fmla="*/ 1707 h 1902"/>
                <a:gd name="T74" fmla="*/ 4797 w 5143"/>
                <a:gd name="T75" fmla="*/ 1539 h 1902"/>
                <a:gd name="T76" fmla="*/ 4617 w 5143"/>
                <a:gd name="T77" fmla="*/ 1383 h 1902"/>
                <a:gd name="T78" fmla="*/ 4410 w 5143"/>
                <a:gd name="T79" fmla="*/ 1221 h 1902"/>
                <a:gd name="T80" fmla="*/ 4185 w 5143"/>
                <a:gd name="T81" fmla="*/ 1071 h 1902"/>
                <a:gd name="T82" fmla="*/ 3960 w 5143"/>
                <a:gd name="T83" fmla="*/ 939 h 1902"/>
                <a:gd name="T84" fmla="*/ 3708 w 5143"/>
                <a:gd name="T85" fmla="*/ 801 h 1902"/>
                <a:gd name="T86" fmla="*/ 3492 w 5143"/>
                <a:gd name="T87" fmla="*/ 702 h 1902"/>
                <a:gd name="T88" fmla="*/ 3231 w 5143"/>
                <a:gd name="T89" fmla="*/ 588 h 1902"/>
                <a:gd name="T90" fmla="*/ 2964 w 5143"/>
                <a:gd name="T91" fmla="*/ 489 h 1902"/>
                <a:gd name="T92" fmla="*/ 2718 w 5143"/>
                <a:gd name="T93" fmla="*/ 405 h 1902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5143" h="1902">
                  <a:moveTo>
                    <a:pt x="2718" y="405"/>
                  </a:moveTo>
                  <a:lnTo>
                    <a:pt x="2466" y="333"/>
                  </a:lnTo>
                  <a:lnTo>
                    <a:pt x="2202" y="261"/>
                  </a:lnTo>
                  <a:lnTo>
                    <a:pt x="1929" y="198"/>
                  </a:lnTo>
                  <a:lnTo>
                    <a:pt x="1695" y="153"/>
                  </a:lnTo>
                  <a:lnTo>
                    <a:pt x="1434" y="111"/>
                  </a:lnTo>
                  <a:lnTo>
                    <a:pt x="1188" y="75"/>
                  </a:lnTo>
                  <a:lnTo>
                    <a:pt x="957" y="48"/>
                  </a:lnTo>
                  <a:lnTo>
                    <a:pt x="747" y="30"/>
                  </a:lnTo>
                  <a:lnTo>
                    <a:pt x="501" y="15"/>
                  </a:lnTo>
                  <a:lnTo>
                    <a:pt x="246" y="3"/>
                  </a:lnTo>
                  <a:lnTo>
                    <a:pt x="0" y="0"/>
                  </a:lnTo>
                  <a:lnTo>
                    <a:pt x="0" y="275"/>
                  </a:lnTo>
                  <a:lnTo>
                    <a:pt x="0" y="345"/>
                  </a:lnTo>
                  <a:lnTo>
                    <a:pt x="0" y="275"/>
                  </a:lnTo>
                  <a:lnTo>
                    <a:pt x="0" y="342"/>
                  </a:lnTo>
                  <a:lnTo>
                    <a:pt x="339" y="351"/>
                  </a:lnTo>
                  <a:lnTo>
                    <a:pt x="606" y="372"/>
                  </a:lnTo>
                  <a:lnTo>
                    <a:pt x="852" y="399"/>
                  </a:lnTo>
                  <a:lnTo>
                    <a:pt x="1068" y="435"/>
                  </a:lnTo>
                  <a:lnTo>
                    <a:pt x="1275" y="474"/>
                  </a:lnTo>
                  <a:lnTo>
                    <a:pt x="1545" y="540"/>
                  </a:lnTo>
                  <a:lnTo>
                    <a:pt x="1761" y="603"/>
                  </a:lnTo>
                  <a:lnTo>
                    <a:pt x="1971" y="678"/>
                  </a:lnTo>
                  <a:lnTo>
                    <a:pt x="2166" y="747"/>
                  </a:lnTo>
                  <a:lnTo>
                    <a:pt x="2397" y="852"/>
                  </a:lnTo>
                  <a:lnTo>
                    <a:pt x="2613" y="960"/>
                  </a:lnTo>
                  <a:lnTo>
                    <a:pt x="2832" y="1095"/>
                  </a:lnTo>
                  <a:lnTo>
                    <a:pt x="3012" y="1212"/>
                  </a:lnTo>
                  <a:lnTo>
                    <a:pt x="3186" y="1347"/>
                  </a:lnTo>
                  <a:lnTo>
                    <a:pt x="3351" y="1497"/>
                  </a:lnTo>
                  <a:lnTo>
                    <a:pt x="3480" y="1629"/>
                  </a:lnTo>
                  <a:lnTo>
                    <a:pt x="3612" y="1785"/>
                  </a:lnTo>
                  <a:lnTo>
                    <a:pt x="3699" y="1901"/>
                  </a:lnTo>
                  <a:lnTo>
                    <a:pt x="5142" y="1901"/>
                  </a:lnTo>
                  <a:lnTo>
                    <a:pt x="5076" y="1827"/>
                  </a:lnTo>
                  <a:lnTo>
                    <a:pt x="4968" y="1707"/>
                  </a:lnTo>
                  <a:lnTo>
                    <a:pt x="4797" y="1539"/>
                  </a:lnTo>
                  <a:lnTo>
                    <a:pt x="4617" y="1383"/>
                  </a:lnTo>
                  <a:lnTo>
                    <a:pt x="4410" y="1221"/>
                  </a:lnTo>
                  <a:lnTo>
                    <a:pt x="4185" y="1071"/>
                  </a:lnTo>
                  <a:lnTo>
                    <a:pt x="3960" y="939"/>
                  </a:lnTo>
                  <a:lnTo>
                    <a:pt x="3708" y="801"/>
                  </a:lnTo>
                  <a:lnTo>
                    <a:pt x="3492" y="702"/>
                  </a:lnTo>
                  <a:lnTo>
                    <a:pt x="3231" y="588"/>
                  </a:lnTo>
                  <a:lnTo>
                    <a:pt x="2964" y="489"/>
                  </a:lnTo>
                  <a:lnTo>
                    <a:pt x="2718" y="405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DFD9D519-2B94-44D2-956E-E3B50FDE26FE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1982"/>
              <a:ext cx="5760" cy="2325"/>
            </a:xfrm>
            <a:custGeom>
              <a:avLst/>
              <a:gdLst>
                <a:gd name="T0" fmla="*/ 0 w 5760"/>
                <a:gd name="T1" fmla="*/ 0 h 2325"/>
                <a:gd name="T2" fmla="*/ 0 w 5760"/>
                <a:gd name="T3" fmla="*/ 339 h 2325"/>
                <a:gd name="T4" fmla="*/ 558 w 5760"/>
                <a:gd name="T5" fmla="*/ 357 h 2325"/>
                <a:gd name="T6" fmla="*/ 807 w 5760"/>
                <a:gd name="T7" fmla="*/ 375 h 2325"/>
                <a:gd name="T8" fmla="*/ 1056 w 5760"/>
                <a:gd name="T9" fmla="*/ 399 h 2325"/>
                <a:gd name="T10" fmla="*/ 1272 w 5760"/>
                <a:gd name="T11" fmla="*/ 426 h 2325"/>
                <a:gd name="T12" fmla="*/ 1539 w 5760"/>
                <a:gd name="T13" fmla="*/ 465 h 2325"/>
                <a:gd name="T14" fmla="*/ 1791 w 5760"/>
                <a:gd name="T15" fmla="*/ 510 h 2325"/>
                <a:gd name="T16" fmla="*/ 2076 w 5760"/>
                <a:gd name="T17" fmla="*/ 570 h 2325"/>
                <a:gd name="T18" fmla="*/ 2334 w 5760"/>
                <a:gd name="T19" fmla="*/ 630 h 2325"/>
                <a:gd name="T20" fmla="*/ 2544 w 5760"/>
                <a:gd name="T21" fmla="*/ 687 h 2325"/>
                <a:gd name="T22" fmla="*/ 2775 w 5760"/>
                <a:gd name="T23" fmla="*/ 759 h 2325"/>
                <a:gd name="T24" fmla="*/ 3003 w 5760"/>
                <a:gd name="T25" fmla="*/ 837 h 2325"/>
                <a:gd name="T26" fmla="*/ 3231 w 5760"/>
                <a:gd name="T27" fmla="*/ 924 h 2325"/>
                <a:gd name="T28" fmla="*/ 3438 w 5760"/>
                <a:gd name="T29" fmla="*/ 1005 h 2325"/>
                <a:gd name="T30" fmla="*/ 3663 w 5760"/>
                <a:gd name="T31" fmla="*/ 1110 h 2325"/>
                <a:gd name="T32" fmla="*/ 3903 w 5760"/>
                <a:gd name="T33" fmla="*/ 1233 h 2325"/>
                <a:gd name="T34" fmla="*/ 4149 w 5760"/>
                <a:gd name="T35" fmla="*/ 1374 h 2325"/>
                <a:gd name="T36" fmla="*/ 4353 w 5760"/>
                <a:gd name="T37" fmla="*/ 1506 h 2325"/>
                <a:gd name="T38" fmla="*/ 4491 w 5760"/>
                <a:gd name="T39" fmla="*/ 1602 h 2325"/>
                <a:gd name="T40" fmla="*/ 4668 w 5760"/>
                <a:gd name="T41" fmla="*/ 1740 h 2325"/>
                <a:gd name="T42" fmla="*/ 4824 w 5760"/>
                <a:gd name="T43" fmla="*/ 1875 h 2325"/>
                <a:gd name="T44" fmla="*/ 4968 w 5760"/>
                <a:gd name="T45" fmla="*/ 2016 h 2325"/>
                <a:gd name="T46" fmla="*/ 5100 w 5760"/>
                <a:gd name="T47" fmla="*/ 2154 h 2325"/>
                <a:gd name="T48" fmla="*/ 5238 w 5760"/>
                <a:gd name="T49" fmla="*/ 2324 h 2325"/>
                <a:gd name="T50" fmla="*/ 5759 w 5760"/>
                <a:gd name="T51" fmla="*/ 2324 h 2325"/>
                <a:gd name="T52" fmla="*/ 5759 w 5760"/>
                <a:gd name="T53" fmla="*/ 1245 h 2325"/>
                <a:gd name="T54" fmla="*/ 5580 w 5760"/>
                <a:gd name="T55" fmla="*/ 1119 h 2325"/>
                <a:gd name="T56" fmla="*/ 5400 w 5760"/>
                <a:gd name="T57" fmla="*/ 1020 h 2325"/>
                <a:gd name="T58" fmla="*/ 5205 w 5760"/>
                <a:gd name="T59" fmla="*/ 918 h 2325"/>
                <a:gd name="T60" fmla="*/ 5031 w 5760"/>
                <a:gd name="T61" fmla="*/ 837 h 2325"/>
                <a:gd name="T62" fmla="*/ 4866 w 5760"/>
                <a:gd name="T63" fmla="*/ 771 h 2325"/>
                <a:gd name="T64" fmla="*/ 4710 w 5760"/>
                <a:gd name="T65" fmla="*/ 711 h 2325"/>
                <a:gd name="T66" fmla="*/ 4545 w 5760"/>
                <a:gd name="T67" fmla="*/ 651 h 2325"/>
                <a:gd name="T68" fmla="*/ 4386 w 5760"/>
                <a:gd name="T69" fmla="*/ 600 h 2325"/>
                <a:gd name="T70" fmla="*/ 4248 w 5760"/>
                <a:gd name="T71" fmla="*/ 552 h 2325"/>
                <a:gd name="T72" fmla="*/ 3993 w 5760"/>
                <a:gd name="T73" fmla="*/ 483 h 2325"/>
                <a:gd name="T74" fmla="*/ 3777 w 5760"/>
                <a:gd name="T75" fmla="*/ 423 h 2325"/>
                <a:gd name="T76" fmla="*/ 3564 w 5760"/>
                <a:gd name="T77" fmla="*/ 375 h 2325"/>
                <a:gd name="T78" fmla="*/ 3282 w 5760"/>
                <a:gd name="T79" fmla="*/ 312 h 2325"/>
                <a:gd name="T80" fmla="*/ 3003 w 5760"/>
                <a:gd name="T81" fmla="*/ 261 h 2325"/>
                <a:gd name="T82" fmla="*/ 2733 w 5760"/>
                <a:gd name="T83" fmla="*/ 213 h 2325"/>
                <a:gd name="T84" fmla="*/ 2451 w 5760"/>
                <a:gd name="T85" fmla="*/ 171 h 2325"/>
                <a:gd name="T86" fmla="*/ 2211 w 5760"/>
                <a:gd name="T87" fmla="*/ 138 h 2325"/>
                <a:gd name="T88" fmla="*/ 1974 w 5760"/>
                <a:gd name="T89" fmla="*/ 108 h 2325"/>
                <a:gd name="T90" fmla="*/ 1665 w 5760"/>
                <a:gd name="T91" fmla="*/ 81 h 2325"/>
                <a:gd name="T92" fmla="*/ 1437 w 5760"/>
                <a:gd name="T93" fmla="*/ 60 h 2325"/>
                <a:gd name="T94" fmla="*/ 1125 w 5760"/>
                <a:gd name="T95" fmla="*/ 36 h 2325"/>
                <a:gd name="T96" fmla="*/ 828 w 5760"/>
                <a:gd name="T97" fmla="*/ 21 h 2325"/>
                <a:gd name="T98" fmla="*/ 558 w 5760"/>
                <a:gd name="T99" fmla="*/ 12 h 2325"/>
                <a:gd name="T100" fmla="*/ 282 w 5760"/>
                <a:gd name="T101" fmla="*/ 3 h 2325"/>
                <a:gd name="T102" fmla="*/ 0 w 5760"/>
                <a:gd name="T103" fmla="*/ 0 h 2325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760" h="2325">
                  <a:moveTo>
                    <a:pt x="0" y="0"/>
                  </a:moveTo>
                  <a:lnTo>
                    <a:pt x="0" y="339"/>
                  </a:lnTo>
                  <a:lnTo>
                    <a:pt x="558" y="357"/>
                  </a:lnTo>
                  <a:lnTo>
                    <a:pt x="807" y="375"/>
                  </a:lnTo>
                  <a:lnTo>
                    <a:pt x="1056" y="399"/>
                  </a:lnTo>
                  <a:lnTo>
                    <a:pt x="1272" y="426"/>
                  </a:lnTo>
                  <a:lnTo>
                    <a:pt x="1539" y="465"/>
                  </a:lnTo>
                  <a:lnTo>
                    <a:pt x="1791" y="510"/>
                  </a:lnTo>
                  <a:lnTo>
                    <a:pt x="2076" y="570"/>
                  </a:lnTo>
                  <a:lnTo>
                    <a:pt x="2334" y="630"/>
                  </a:lnTo>
                  <a:lnTo>
                    <a:pt x="2544" y="687"/>
                  </a:lnTo>
                  <a:lnTo>
                    <a:pt x="2775" y="759"/>
                  </a:lnTo>
                  <a:lnTo>
                    <a:pt x="3003" y="837"/>
                  </a:lnTo>
                  <a:lnTo>
                    <a:pt x="3231" y="924"/>
                  </a:lnTo>
                  <a:lnTo>
                    <a:pt x="3438" y="1005"/>
                  </a:lnTo>
                  <a:lnTo>
                    <a:pt x="3663" y="1110"/>
                  </a:lnTo>
                  <a:lnTo>
                    <a:pt x="3903" y="1233"/>
                  </a:lnTo>
                  <a:lnTo>
                    <a:pt x="4149" y="1374"/>
                  </a:lnTo>
                  <a:lnTo>
                    <a:pt x="4353" y="1506"/>
                  </a:lnTo>
                  <a:lnTo>
                    <a:pt x="4491" y="1602"/>
                  </a:lnTo>
                  <a:lnTo>
                    <a:pt x="4668" y="1740"/>
                  </a:lnTo>
                  <a:lnTo>
                    <a:pt x="4824" y="1875"/>
                  </a:lnTo>
                  <a:lnTo>
                    <a:pt x="4968" y="2016"/>
                  </a:lnTo>
                  <a:lnTo>
                    <a:pt x="5100" y="2154"/>
                  </a:lnTo>
                  <a:lnTo>
                    <a:pt x="5238" y="2324"/>
                  </a:lnTo>
                  <a:lnTo>
                    <a:pt x="5759" y="2324"/>
                  </a:lnTo>
                  <a:lnTo>
                    <a:pt x="5759" y="1245"/>
                  </a:lnTo>
                  <a:lnTo>
                    <a:pt x="5580" y="1119"/>
                  </a:lnTo>
                  <a:lnTo>
                    <a:pt x="5400" y="1020"/>
                  </a:lnTo>
                  <a:lnTo>
                    <a:pt x="5205" y="918"/>
                  </a:lnTo>
                  <a:lnTo>
                    <a:pt x="5031" y="837"/>
                  </a:lnTo>
                  <a:lnTo>
                    <a:pt x="4866" y="771"/>
                  </a:lnTo>
                  <a:lnTo>
                    <a:pt x="4710" y="711"/>
                  </a:lnTo>
                  <a:lnTo>
                    <a:pt x="4545" y="651"/>
                  </a:lnTo>
                  <a:lnTo>
                    <a:pt x="4386" y="600"/>
                  </a:lnTo>
                  <a:lnTo>
                    <a:pt x="4248" y="552"/>
                  </a:lnTo>
                  <a:lnTo>
                    <a:pt x="3993" y="483"/>
                  </a:lnTo>
                  <a:lnTo>
                    <a:pt x="3777" y="423"/>
                  </a:lnTo>
                  <a:lnTo>
                    <a:pt x="3564" y="375"/>
                  </a:lnTo>
                  <a:lnTo>
                    <a:pt x="3282" y="312"/>
                  </a:lnTo>
                  <a:lnTo>
                    <a:pt x="3003" y="261"/>
                  </a:lnTo>
                  <a:lnTo>
                    <a:pt x="2733" y="213"/>
                  </a:lnTo>
                  <a:lnTo>
                    <a:pt x="2451" y="171"/>
                  </a:lnTo>
                  <a:lnTo>
                    <a:pt x="2211" y="138"/>
                  </a:lnTo>
                  <a:lnTo>
                    <a:pt x="1974" y="108"/>
                  </a:lnTo>
                  <a:lnTo>
                    <a:pt x="1665" y="81"/>
                  </a:lnTo>
                  <a:lnTo>
                    <a:pt x="1437" y="60"/>
                  </a:lnTo>
                  <a:lnTo>
                    <a:pt x="1125" y="36"/>
                  </a:lnTo>
                  <a:lnTo>
                    <a:pt x="828" y="21"/>
                  </a:lnTo>
                  <a:lnTo>
                    <a:pt x="558" y="12"/>
                  </a:lnTo>
                  <a:lnTo>
                    <a:pt x="282" y="3"/>
                  </a:lnTo>
                  <a:lnTo>
                    <a:pt x="0" y="0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DF381DA8-8460-4715-90FF-E30DDA846FC7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1550"/>
              <a:ext cx="5760" cy="1573"/>
            </a:xfrm>
            <a:custGeom>
              <a:avLst/>
              <a:gdLst>
                <a:gd name="T0" fmla="*/ 0 w 5760"/>
                <a:gd name="T1" fmla="*/ 0 h 1573"/>
                <a:gd name="T2" fmla="*/ 0 w 5760"/>
                <a:gd name="T3" fmla="*/ 351 h 1573"/>
                <a:gd name="T4" fmla="*/ 282 w 5760"/>
                <a:gd name="T5" fmla="*/ 357 h 1573"/>
                <a:gd name="T6" fmla="*/ 627 w 5760"/>
                <a:gd name="T7" fmla="*/ 363 h 1573"/>
                <a:gd name="T8" fmla="*/ 960 w 5760"/>
                <a:gd name="T9" fmla="*/ 375 h 1573"/>
                <a:gd name="T10" fmla="*/ 1218 w 5760"/>
                <a:gd name="T11" fmla="*/ 393 h 1573"/>
                <a:gd name="T12" fmla="*/ 1470 w 5760"/>
                <a:gd name="T13" fmla="*/ 411 h 1573"/>
                <a:gd name="T14" fmla="*/ 1746 w 5760"/>
                <a:gd name="T15" fmla="*/ 435 h 1573"/>
                <a:gd name="T16" fmla="*/ 2022 w 5760"/>
                <a:gd name="T17" fmla="*/ 462 h 1573"/>
                <a:gd name="T18" fmla="*/ 2340 w 5760"/>
                <a:gd name="T19" fmla="*/ 504 h 1573"/>
                <a:gd name="T20" fmla="*/ 2664 w 5760"/>
                <a:gd name="T21" fmla="*/ 549 h 1573"/>
                <a:gd name="T22" fmla="*/ 2952 w 5760"/>
                <a:gd name="T23" fmla="*/ 597 h 1573"/>
                <a:gd name="T24" fmla="*/ 3225 w 5760"/>
                <a:gd name="T25" fmla="*/ 648 h 1573"/>
                <a:gd name="T26" fmla="*/ 3513 w 5760"/>
                <a:gd name="T27" fmla="*/ 708 h 1573"/>
                <a:gd name="T28" fmla="*/ 3693 w 5760"/>
                <a:gd name="T29" fmla="*/ 750 h 1573"/>
                <a:gd name="T30" fmla="*/ 3936 w 5760"/>
                <a:gd name="T31" fmla="*/ 810 h 1573"/>
                <a:gd name="T32" fmla="*/ 4095 w 5760"/>
                <a:gd name="T33" fmla="*/ 855 h 1573"/>
                <a:gd name="T34" fmla="*/ 4281 w 5760"/>
                <a:gd name="T35" fmla="*/ 909 h 1573"/>
                <a:gd name="T36" fmla="*/ 4503 w 5760"/>
                <a:gd name="T37" fmla="*/ 981 h 1573"/>
                <a:gd name="T38" fmla="*/ 4704 w 5760"/>
                <a:gd name="T39" fmla="*/ 1053 h 1573"/>
                <a:gd name="T40" fmla="*/ 4911 w 5760"/>
                <a:gd name="T41" fmla="*/ 1131 h 1573"/>
                <a:gd name="T42" fmla="*/ 5073 w 5760"/>
                <a:gd name="T43" fmla="*/ 1197 h 1573"/>
                <a:gd name="T44" fmla="*/ 5256 w 5760"/>
                <a:gd name="T45" fmla="*/ 1281 h 1573"/>
                <a:gd name="T46" fmla="*/ 5475 w 5760"/>
                <a:gd name="T47" fmla="*/ 1401 h 1573"/>
                <a:gd name="T48" fmla="*/ 5628 w 5760"/>
                <a:gd name="T49" fmla="*/ 1482 h 1573"/>
                <a:gd name="T50" fmla="*/ 5759 w 5760"/>
                <a:gd name="T51" fmla="*/ 1572 h 1573"/>
                <a:gd name="T52" fmla="*/ 5759 w 5760"/>
                <a:gd name="T53" fmla="*/ 633 h 1573"/>
                <a:gd name="T54" fmla="*/ 5493 w 5760"/>
                <a:gd name="T55" fmla="*/ 570 h 1573"/>
                <a:gd name="T56" fmla="*/ 5214 w 5760"/>
                <a:gd name="T57" fmla="*/ 501 h 1573"/>
                <a:gd name="T58" fmla="*/ 4950 w 5760"/>
                <a:gd name="T59" fmla="*/ 444 h 1573"/>
                <a:gd name="T60" fmla="*/ 4701 w 5760"/>
                <a:gd name="T61" fmla="*/ 396 h 1573"/>
                <a:gd name="T62" fmla="*/ 4425 w 5760"/>
                <a:gd name="T63" fmla="*/ 348 h 1573"/>
                <a:gd name="T64" fmla="*/ 4110 w 5760"/>
                <a:gd name="T65" fmla="*/ 294 h 1573"/>
                <a:gd name="T66" fmla="*/ 3813 w 5760"/>
                <a:gd name="T67" fmla="*/ 252 h 1573"/>
                <a:gd name="T68" fmla="*/ 3549 w 5760"/>
                <a:gd name="T69" fmla="*/ 213 h 1573"/>
                <a:gd name="T70" fmla="*/ 3261 w 5760"/>
                <a:gd name="T71" fmla="*/ 183 h 1573"/>
                <a:gd name="T72" fmla="*/ 3015 w 5760"/>
                <a:gd name="T73" fmla="*/ 153 h 1573"/>
                <a:gd name="T74" fmla="*/ 2757 w 5760"/>
                <a:gd name="T75" fmla="*/ 129 h 1573"/>
                <a:gd name="T76" fmla="*/ 2520 w 5760"/>
                <a:gd name="T77" fmla="*/ 105 h 1573"/>
                <a:gd name="T78" fmla="*/ 2301 w 5760"/>
                <a:gd name="T79" fmla="*/ 87 h 1573"/>
                <a:gd name="T80" fmla="*/ 2013 w 5760"/>
                <a:gd name="T81" fmla="*/ 66 h 1573"/>
                <a:gd name="T82" fmla="*/ 1731 w 5760"/>
                <a:gd name="T83" fmla="*/ 48 h 1573"/>
                <a:gd name="T84" fmla="*/ 1524 w 5760"/>
                <a:gd name="T85" fmla="*/ 39 h 1573"/>
                <a:gd name="T86" fmla="*/ 1260 w 5760"/>
                <a:gd name="T87" fmla="*/ 27 h 1573"/>
                <a:gd name="T88" fmla="*/ 966 w 5760"/>
                <a:gd name="T89" fmla="*/ 15 h 1573"/>
                <a:gd name="T90" fmla="*/ 714 w 5760"/>
                <a:gd name="T91" fmla="*/ 12 h 1573"/>
                <a:gd name="T92" fmla="*/ 510 w 5760"/>
                <a:gd name="T93" fmla="*/ 6 h 1573"/>
                <a:gd name="T94" fmla="*/ 243 w 5760"/>
                <a:gd name="T95" fmla="*/ 0 h 1573"/>
                <a:gd name="T96" fmla="*/ 0 w 5760"/>
                <a:gd name="T97" fmla="*/ 0 h 1573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760" h="1573">
                  <a:moveTo>
                    <a:pt x="0" y="0"/>
                  </a:moveTo>
                  <a:lnTo>
                    <a:pt x="0" y="351"/>
                  </a:lnTo>
                  <a:lnTo>
                    <a:pt x="282" y="357"/>
                  </a:lnTo>
                  <a:lnTo>
                    <a:pt x="627" y="363"/>
                  </a:lnTo>
                  <a:lnTo>
                    <a:pt x="960" y="375"/>
                  </a:lnTo>
                  <a:lnTo>
                    <a:pt x="1218" y="393"/>
                  </a:lnTo>
                  <a:lnTo>
                    <a:pt x="1470" y="411"/>
                  </a:lnTo>
                  <a:lnTo>
                    <a:pt x="1746" y="435"/>
                  </a:lnTo>
                  <a:lnTo>
                    <a:pt x="2022" y="462"/>
                  </a:lnTo>
                  <a:lnTo>
                    <a:pt x="2340" y="504"/>
                  </a:lnTo>
                  <a:lnTo>
                    <a:pt x="2664" y="549"/>
                  </a:lnTo>
                  <a:lnTo>
                    <a:pt x="2952" y="597"/>
                  </a:lnTo>
                  <a:lnTo>
                    <a:pt x="3225" y="648"/>
                  </a:lnTo>
                  <a:lnTo>
                    <a:pt x="3513" y="708"/>
                  </a:lnTo>
                  <a:lnTo>
                    <a:pt x="3693" y="750"/>
                  </a:lnTo>
                  <a:lnTo>
                    <a:pt x="3936" y="810"/>
                  </a:lnTo>
                  <a:lnTo>
                    <a:pt x="4095" y="855"/>
                  </a:lnTo>
                  <a:lnTo>
                    <a:pt x="4281" y="909"/>
                  </a:lnTo>
                  <a:lnTo>
                    <a:pt x="4503" y="981"/>
                  </a:lnTo>
                  <a:lnTo>
                    <a:pt x="4704" y="1053"/>
                  </a:lnTo>
                  <a:lnTo>
                    <a:pt x="4911" y="1131"/>
                  </a:lnTo>
                  <a:lnTo>
                    <a:pt x="5073" y="1197"/>
                  </a:lnTo>
                  <a:lnTo>
                    <a:pt x="5256" y="1281"/>
                  </a:lnTo>
                  <a:lnTo>
                    <a:pt x="5475" y="1401"/>
                  </a:lnTo>
                  <a:lnTo>
                    <a:pt x="5628" y="1482"/>
                  </a:lnTo>
                  <a:lnTo>
                    <a:pt x="5759" y="1572"/>
                  </a:lnTo>
                  <a:lnTo>
                    <a:pt x="5759" y="633"/>
                  </a:lnTo>
                  <a:lnTo>
                    <a:pt x="5493" y="570"/>
                  </a:lnTo>
                  <a:lnTo>
                    <a:pt x="5214" y="501"/>
                  </a:lnTo>
                  <a:lnTo>
                    <a:pt x="4950" y="444"/>
                  </a:lnTo>
                  <a:lnTo>
                    <a:pt x="4701" y="396"/>
                  </a:lnTo>
                  <a:lnTo>
                    <a:pt x="4425" y="348"/>
                  </a:lnTo>
                  <a:lnTo>
                    <a:pt x="4110" y="294"/>
                  </a:lnTo>
                  <a:lnTo>
                    <a:pt x="3813" y="252"/>
                  </a:lnTo>
                  <a:lnTo>
                    <a:pt x="3549" y="213"/>
                  </a:lnTo>
                  <a:lnTo>
                    <a:pt x="3261" y="183"/>
                  </a:lnTo>
                  <a:lnTo>
                    <a:pt x="3015" y="153"/>
                  </a:lnTo>
                  <a:lnTo>
                    <a:pt x="2757" y="129"/>
                  </a:lnTo>
                  <a:lnTo>
                    <a:pt x="2520" y="105"/>
                  </a:lnTo>
                  <a:lnTo>
                    <a:pt x="2301" y="87"/>
                  </a:lnTo>
                  <a:lnTo>
                    <a:pt x="2013" y="66"/>
                  </a:lnTo>
                  <a:lnTo>
                    <a:pt x="1731" y="48"/>
                  </a:lnTo>
                  <a:lnTo>
                    <a:pt x="1524" y="39"/>
                  </a:lnTo>
                  <a:lnTo>
                    <a:pt x="1260" y="27"/>
                  </a:lnTo>
                  <a:lnTo>
                    <a:pt x="966" y="15"/>
                  </a:lnTo>
                  <a:lnTo>
                    <a:pt x="714" y="12"/>
                  </a:lnTo>
                  <a:lnTo>
                    <a:pt x="510" y="6"/>
                  </a:lnTo>
                  <a:lnTo>
                    <a:pt x="243" y="0"/>
                  </a:lnTo>
                  <a:lnTo>
                    <a:pt x="0" y="0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1D23C340-1467-4F0A-92D8-1A79410158ED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1130"/>
              <a:ext cx="5760" cy="970"/>
            </a:xfrm>
            <a:custGeom>
              <a:avLst/>
              <a:gdLst>
                <a:gd name="T0" fmla="*/ 0 w 5760"/>
                <a:gd name="T1" fmla="*/ 0 h 970"/>
                <a:gd name="T2" fmla="*/ 0 w 5760"/>
                <a:gd name="T3" fmla="*/ 339 h 970"/>
                <a:gd name="T4" fmla="*/ 318 w 5760"/>
                <a:gd name="T5" fmla="*/ 342 h 970"/>
                <a:gd name="T6" fmla="*/ 591 w 5760"/>
                <a:gd name="T7" fmla="*/ 348 h 970"/>
                <a:gd name="T8" fmla="*/ 846 w 5760"/>
                <a:gd name="T9" fmla="*/ 354 h 970"/>
                <a:gd name="T10" fmla="*/ 1074 w 5760"/>
                <a:gd name="T11" fmla="*/ 360 h 970"/>
                <a:gd name="T12" fmla="*/ 1314 w 5760"/>
                <a:gd name="T13" fmla="*/ 366 h 970"/>
                <a:gd name="T14" fmla="*/ 1599 w 5760"/>
                <a:gd name="T15" fmla="*/ 381 h 970"/>
                <a:gd name="T16" fmla="*/ 1911 w 5760"/>
                <a:gd name="T17" fmla="*/ 399 h 970"/>
                <a:gd name="T18" fmla="*/ 2241 w 5760"/>
                <a:gd name="T19" fmla="*/ 420 h 970"/>
                <a:gd name="T20" fmla="*/ 2619 w 5760"/>
                <a:gd name="T21" fmla="*/ 453 h 970"/>
                <a:gd name="T22" fmla="*/ 2889 w 5760"/>
                <a:gd name="T23" fmla="*/ 477 h 970"/>
                <a:gd name="T24" fmla="*/ 3177 w 5760"/>
                <a:gd name="T25" fmla="*/ 507 h 970"/>
                <a:gd name="T26" fmla="*/ 3498 w 5760"/>
                <a:gd name="T27" fmla="*/ 543 h 970"/>
                <a:gd name="T28" fmla="*/ 3813 w 5760"/>
                <a:gd name="T29" fmla="*/ 585 h 970"/>
                <a:gd name="T30" fmla="*/ 4044 w 5760"/>
                <a:gd name="T31" fmla="*/ 618 h 970"/>
                <a:gd name="T32" fmla="*/ 4365 w 5760"/>
                <a:gd name="T33" fmla="*/ 669 h 970"/>
                <a:gd name="T34" fmla="*/ 4683 w 5760"/>
                <a:gd name="T35" fmla="*/ 726 h 970"/>
                <a:gd name="T36" fmla="*/ 4980 w 5760"/>
                <a:gd name="T37" fmla="*/ 786 h 970"/>
                <a:gd name="T38" fmla="*/ 5268 w 5760"/>
                <a:gd name="T39" fmla="*/ 846 h 970"/>
                <a:gd name="T40" fmla="*/ 5646 w 5760"/>
                <a:gd name="T41" fmla="*/ 942 h 970"/>
                <a:gd name="T42" fmla="*/ 5759 w 5760"/>
                <a:gd name="T43" fmla="*/ 969 h 970"/>
                <a:gd name="T44" fmla="*/ 5759 w 5760"/>
                <a:gd name="T45" fmla="*/ 0 h 970"/>
                <a:gd name="T46" fmla="*/ 0 w 5760"/>
                <a:gd name="T47" fmla="*/ 0 h 97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5760" h="970">
                  <a:moveTo>
                    <a:pt x="0" y="0"/>
                  </a:moveTo>
                  <a:lnTo>
                    <a:pt x="0" y="339"/>
                  </a:lnTo>
                  <a:lnTo>
                    <a:pt x="318" y="342"/>
                  </a:lnTo>
                  <a:lnTo>
                    <a:pt x="591" y="348"/>
                  </a:lnTo>
                  <a:lnTo>
                    <a:pt x="846" y="354"/>
                  </a:lnTo>
                  <a:lnTo>
                    <a:pt x="1074" y="360"/>
                  </a:lnTo>
                  <a:lnTo>
                    <a:pt x="1314" y="366"/>
                  </a:lnTo>
                  <a:lnTo>
                    <a:pt x="1599" y="381"/>
                  </a:lnTo>
                  <a:lnTo>
                    <a:pt x="1911" y="399"/>
                  </a:lnTo>
                  <a:lnTo>
                    <a:pt x="2241" y="420"/>
                  </a:lnTo>
                  <a:lnTo>
                    <a:pt x="2619" y="453"/>
                  </a:lnTo>
                  <a:lnTo>
                    <a:pt x="2889" y="477"/>
                  </a:lnTo>
                  <a:lnTo>
                    <a:pt x="3177" y="507"/>
                  </a:lnTo>
                  <a:lnTo>
                    <a:pt x="3498" y="543"/>
                  </a:lnTo>
                  <a:lnTo>
                    <a:pt x="3813" y="585"/>
                  </a:lnTo>
                  <a:lnTo>
                    <a:pt x="4044" y="618"/>
                  </a:lnTo>
                  <a:lnTo>
                    <a:pt x="4365" y="669"/>
                  </a:lnTo>
                  <a:lnTo>
                    <a:pt x="4683" y="726"/>
                  </a:lnTo>
                  <a:lnTo>
                    <a:pt x="4980" y="786"/>
                  </a:lnTo>
                  <a:lnTo>
                    <a:pt x="5268" y="846"/>
                  </a:lnTo>
                  <a:lnTo>
                    <a:pt x="5646" y="942"/>
                  </a:lnTo>
                  <a:lnTo>
                    <a:pt x="5759" y="969"/>
                  </a:lnTo>
                  <a:lnTo>
                    <a:pt x="5759" y="0"/>
                  </a:lnTo>
                  <a:lnTo>
                    <a:pt x="0" y="0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54DE667A-EA56-4EBC-84CF-0C4A65B16244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-13"/>
              <a:ext cx="5760" cy="1060"/>
            </a:xfrm>
            <a:custGeom>
              <a:avLst/>
              <a:gdLst>
                <a:gd name="T0" fmla="*/ 0 w 5760"/>
                <a:gd name="T1" fmla="*/ 753 h 1060"/>
                <a:gd name="T2" fmla="*/ 0 w 5760"/>
                <a:gd name="T3" fmla="*/ 1059 h 1060"/>
                <a:gd name="T4" fmla="*/ 5759 w 5760"/>
                <a:gd name="T5" fmla="*/ 1059 h 1060"/>
                <a:gd name="T6" fmla="*/ 5759 w 5760"/>
                <a:gd name="T7" fmla="*/ 0 h 1060"/>
                <a:gd name="T8" fmla="*/ 5430 w 5760"/>
                <a:gd name="T9" fmla="*/ 0 h 1060"/>
                <a:gd name="T10" fmla="*/ 5298 w 5760"/>
                <a:gd name="T11" fmla="*/ 84 h 1060"/>
                <a:gd name="T12" fmla="*/ 5136 w 5760"/>
                <a:gd name="T13" fmla="*/ 159 h 1060"/>
                <a:gd name="T14" fmla="*/ 4968 w 5760"/>
                <a:gd name="T15" fmla="*/ 222 h 1060"/>
                <a:gd name="T16" fmla="*/ 4812 w 5760"/>
                <a:gd name="T17" fmla="*/ 267 h 1060"/>
                <a:gd name="T18" fmla="*/ 4626 w 5760"/>
                <a:gd name="T19" fmla="*/ 324 h 1060"/>
                <a:gd name="T20" fmla="*/ 4440 w 5760"/>
                <a:gd name="T21" fmla="*/ 366 h 1060"/>
                <a:gd name="T22" fmla="*/ 4230 w 5760"/>
                <a:gd name="T23" fmla="*/ 414 h 1060"/>
                <a:gd name="T24" fmla="*/ 3939 w 5760"/>
                <a:gd name="T25" fmla="*/ 468 h 1060"/>
                <a:gd name="T26" fmla="*/ 3711 w 5760"/>
                <a:gd name="T27" fmla="*/ 504 h 1060"/>
                <a:gd name="T28" fmla="*/ 3441 w 5760"/>
                <a:gd name="T29" fmla="*/ 543 h 1060"/>
                <a:gd name="T30" fmla="*/ 3189 w 5760"/>
                <a:gd name="T31" fmla="*/ 579 h 1060"/>
                <a:gd name="T32" fmla="*/ 2925 w 5760"/>
                <a:gd name="T33" fmla="*/ 606 h 1060"/>
                <a:gd name="T34" fmla="*/ 2679 w 5760"/>
                <a:gd name="T35" fmla="*/ 633 h 1060"/>
                <a:gd name="T36" fmla="*/ 2418 w 5760"/>
                <a:gd name="T37" fmla="*/ 654 h 1060"/>
                <a:gd name="T38" fmla="*/ 2142 w 5760"/>
                <a:gd name="T39" fmla="*/ 675 h 1060"/>
                <a:gd name="T40" fmla="*/ 1896 w 5760"/>
                <a:gd name="T41" fmla="*/ 693 h 1060"/>
                <a:gd name="T42" fmla="*/ 1647 w 5760"/>
                <a:gd name="T43" fmla="*/ 708 h 1060"/>
                <a:gd name="T44" fmla="*/ 1404 w 5760"/>
                <a:gd name="T45" fmla="*/ 720 h 1060"/>
                <a:gd name="T46" fmla="*/ 1170 w 5760"/>
                <a:gd name="T47" fmla="*/ 732 h 1060"/>
                <a:gd name="T48" fmla="*/ 906 w 5760"/>
                <a:gd name="T49" fmla="*/ 738 h 1060"/>
                <a:gd name="T50" fmla="*/ 534 w 5760"/>
                <a:gd name="T51" fmla="*/ 747 h 1060"/>
                <a:gd name="T52" fmla="*/ 201 w 5760"/>
                <a:gd name="T53" fmla="*/ 753 h 1060"/>
                <a:gd name="T54" fmla="*/ 0 w 5760"/>
                <a:gd name="T55" fmla="*/ 753 h 1060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5760" h="1060">
                  <a:moveTo>
                    <a:pt x="0" y="753"/>
                  </a:moveTo>
                  <a:lnTo>
                    <a:pt x="0" y="1059"/>
                  </a:lnTo>
                  <a:lnTo>
                    <a:pt x="5759" y="1059"/>
                  </a:lnTo>
                  <a:lnTo>
                    <a:pt x="5759" y="0"/>
                  </a:lnTo>
                  <a:lnTo>
                    <a:pt x="5430" y="0"/>
                  </a:lnTo>
                  <a:lnTo>
                    <a:pt x="5298" y="84"/>
                  </a:lnTo>
                  <a:lnTo>
                    <a:pt x="5136" y="159"/>
                  </a:lnTo>
                  <a:lnTo>
                    <a:pt x="4968" y="222"/>
                  </a:lnTo>
                  <a:lnTo>
                    <a:pt x="4812" y="267"/>
                  </a:lnTo>
                  <a:lnTo>
                    <a:pt x="4626" y="324"/>
                  </a:lnTo>
                  <a:lnTo>
                    <a:pt x="4440" y="366"/>
                  </a:lnTo>
                  <a:lnTo>
                    <a:pt x="4230" y="414"/>
                  </a:lnTo>
                  <a:lnTo>
                    <a:pt x="3939" y="468"/>
                  </a:lnTo>
                  <a:lnTo>
                    <a:pt x="3711" y="504"/>
                  </a:lnTo>
                  <a:lnTo>
                    <a:pt x="3441" y="543"/>
                  </a:lnTo>
                  <a:lnTo>
                    <a:pt x="3189" y="579"/>
                  </a:lnTo>
                  <a:lnTo>
                    <a:pt x="2925" y="606"/>
                  </a:lnTo>
                  <a:lnTo>
                    <a:pt x="2679" y="633"/>
                  </a:lnTo>
                  <a:lnTo>
                    <a:pt x="2418" y="654"/>
                  </a:lnTo>
                  <a:lnTo>
                    <a:pt x="2142" y="675"/>
                  </a:lnTo>
                  <a:lnTo>
                    <a:pt x="1896" y="693"/>
                  </a:lnTo>
                  <a:lnTo>
                    <a:pt x="1647" y="708"/>
                  </a:lnTo>
                  <a:lnTo>
                    <a:pt x="1404" y="720"/>
                  </a:lnTo>
                  <a:lnTo>
                    <a:pt x="1170" y="732"/>
                  </a:lnTo>
                  <a:lnTo>
                    <a:pt x="906" y="738"/>
                  </a:lnTo>
                  <a:lnTo>
                    <a:pt x="534" y="747"/>
                  </a:lnTo>
                  <a:lnTo>
                    <a:pt x="201" y="753"/>
                  </a:lnTo>
                  <a:lnTo>
                    <a:pt x="0" y="753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ED11F732-B325-4D63-976B-D74475D3E0ED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-13"/>
              <a:ext cx="5284" cy="673"/>
            </a:xfrm>
            <a:custGeom>
              <a:avLst/>
              <a:gdLst>
                <a:gd name="T0" fmla="*/ 0 w 5284"/>
                <a:gd name="T1" fmla="*/ 366 h 673"/>
                <a:gd name="T2" fmla="*/ 0 w 5284"/>
                <a:gd name="T3" fmla="*/ 672 h 673"/>
                <a:gd name="T4" fmla="*/ 303 w 5284"/>
                <a:gd name="T5" fmla="*/ 672 h 673"/>
                <a:gd name="T6" fmla="*/ 723 w 5284"/>
                <a:gd name="T7" fmla="*/ 663 h 673"/>
                <a:gd name="T8" fmla="*/ 1020 w 5284"/>
                <a:gd name="T9" fmla="*/ 654 h 673"/>
                <a:gd name="T10" fmla="*/ 1302 w 5284"/>
                <a:gd name="T11" fmla="*/ 642 h 673"/>
                <a:gd name="T12" fmla="*/ 1554 w 5284"/>
                <a:gd name="T13" fmla="*/ 630 h 673"/>
                <a:gd name="T14" fmla="*/ 1779 w 5284"/>
                <a:gd name="T15" fmla="*/ 615 h 673"/>
                <a:gd name="T16" fmla="*/ 1962 w 5284"/>
                <a:gd name="T17" fmla="*/ 606 h 673"/>
                <a:gd name="T18" fmla="*/ 2193 w 5284"/>
                <a:gd name="T19" fmla="*/ 588 h 673"/>
                <a:gd name="T20" fmla="*/ 2448 w 5284"/>
                <a:gd name="T21" fmla="*/ 570 h 673"/>
                <a:gd name="T22" fmla="*/ 2700 w 5284"/>
                <a:gd name="T23" fmla="*/ 546 h 673"/>
                <a:gd name="T24" fmla="*/ 2904 w 5284"/>
                <a:gd name="T25" fmla="*/ 528 h 673"/>
                <a:gd name="T26" fmla="*/ 3138 w 5284"/>
                <a:gd name="T27" fmla="*/ 498 h 673"/>
                <a:gd name="T28" fmla="*/ 3324 w 5284"/>
                <a:gd name="T29" fmla="*/ 474 h 673"/>
                <a:gd name="T30" fmla="*/ 3534 w 5284"/>
                <a:gd name="T31" fmla="*/ 447 h 673"/>
                <a:gd name="T32" fmla="*/ 3735 w 5284"/>
                <a:gd name="T33" fmla="*/ 420 h 673"/>
                <a:gd name="T34" fmla="*/ 3933 w 5284"/>
                <a:gd name="T35" fmla="*/ 384 h 673"/>
                <a:gd name="T36" fmla="*/ 4116 w 5284"/>
                <a:gd name="T37" fmla="*/ 351 h 673"/>
                <a:gd name="T38" fmla="*/ 4266 w 5284"/>
                <a:gd name="T39" fmla="*/ 318 h 673"/>
                <a:gd name="T40" fmla="*/ 4446 w 5284"/>
                <a:gd name="T41" fmla="*/ 279 h 673"/>
                <a:gd name="T42" fmla="*/ 4620 w 5284"/>
                <a:gd name="T43" fmla="*/ 237 h 673"/>
                <a:gd name="T44" fmla="*/ 4779 w 5284"/>
                <a:gd name="T45" fmla="*/ 192 h 673"/>
                <a:gd name="T46" fmla="*/ 4920 w 5284"/>
                <a:gd name="T47" fmla="*/ 147 h 673"/>
                <a:gd name="T48" fmla="*/ 5085 w 5284"/>
                <a:gd name="T49" fmla="*/ 90 h 673"/>
                <a:gd name="T50" fmla="*/ 5193 w 5284"/>
                <a:gd name="T51" fmla="*/ 42 h 673"/>
                <a:gd name="T52" fmla="*/ 5283 w 5284"/>
                <a:gd name="T53" fmla="*/ 0 h 673"/>
                <a:gd name="T54" fmla="*/ 3201 w 5284"/>
                <a:gd name="T55" fmla="*/ 0 h 673"/>
                <a:gd name="T56" fmla="*/ 2982 w 5284"/>
                <a:gd name="T57" fmla="*/ 57 h 673"/>
                <a:gd name="T58" fmla="*/ 2775 w 5284"/>
                <a:gd name="T59" fmla="*/ 108 h 673"/>
                <a:gd name="T60" fmla="*/ 2562 w 5284"/>
                <a:gd name="T61" fmla="*/ 150 h 673"/>
                <a:gd name="T62" fmla="*/ 2397 w 5284"/>
                <a:gd name="T63" fmla="*/ 183 h 673"/>
                <a:gd name="T64" fmla="*/ 2205 w 5284"/>
                <a:gd name="T65" fmla="*/ 213 h 673"/>
                <a:gd name="T66" fmla="*/ 2001 w 5284"/>
                <a:gd name="T67" fmla="*/ 243 h 673"/>
                <a:gd name="T68" fmla="*/ 1776 w 5284"/>
                <a:gd name="T69" fmla="*/ 273 h 673"/>
                <a:gd name="T70" fmla="*/ 1536 w 5284"/>
                <a:gd name="T71" fmla="*/ 297 h 673"/>
                <a:gd name="T72" fmla="*/ 1344 w 5284"/>
                <a:gd name="T73" fmla="*/ 312 h 673"/>
                <a:gd name="T74" fmla="*/ 1134 w 5284"/>
                <a:gd name="T75" fmla="*/ 330 h 673"/>
                <a:gd name="T76" fmla="*/ 921 w 5284"/>
                <a:gd name="T77" fmla="*/ 342 h 673"/>
                <a:gd name="T78" fmla="*/ 696 w 5284"/>
                <a:gd name="T79" fmla="*/ 354 h 673"/>
                <a:gd name="T80" fmla="*/ 501 w 5284"/>
                <a:gd name="T81" fmla="*/ 360 h 673"/>
                <a:gd name="T82" fmla="*/ 279 w 5284"/>
                <a:gd name="T83" fmla="*/ 366 h 673"/>
                <a:gd name="T84" fmla="*/ 99 w 5284"/>
                <a:gd name="T85" fmla="*/ 369 h 673"/>
                <a:gd name="T86" fmla="*/ 0 w 5284"/>
                <a:gd name="T87" fmla="*/ 366 h 673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5284" h="673">
                  <a:moveTo>
                    <a:pt x="0" y="366"/>
                  </a:moveTo>
                  <a:lnTo>
                    <a:pt x="0" y="672"/>
                  </a:lnTo>
                  <a:lnTo>
                    <a:pt x="303" y="672"/>
                  </a:lnTo>
                  <a:lnTo>
                    <a:pt x="723" y="663"/>
                  </a:lnTo>
                  <a:lnTo>
                    <a:pt x="1020" y="654"/>
                  </a:lnTo>
                  <a:lnTo>
                    <a:pt x="1302" y="642"/>
                  </a:lnTo>
                  <a:lnTo>
                    <a:pt x="1554" y="630"/>
                  </a:lnTo>
                  <a:lnTo>
                    <a:pt x="1779" y="615"/>
                  </a:lnTo>
                  <a:lnTo>
                    <a:pt x="1962" y="606"/>
                  </a:lnTo>
                  <a:lnTo>
                    <a:pt x="2193" y="588"/>
                  </a:lnTo>
                  <a:lnTo>
                    <a:pt x="2448" y="570"/>
                  </a:lnTo>
                  <a:lnTo>
                    <a:pt x="2700" y="546"/>
                  </a:lnTo>
                  <a:lnTo>
                    <a:pt x="2904" y="528"/>
                  </a:lnTo>
                  <a:lnTo>
                    <a:pt x="3138" y="498"/>
                  </a:lnTo>
                  <a:lnTo>
                    <a:pt x="3324" y="474"/>
                  </a:lnTo>
                  <a:lnTo>
                    <a:pt x="3534" y="447"/>
                  </a:lnTo>
                  <a:lnTo>
                    <a:pt x="3735" y="420"/>
                  </a:lnTo>
                  <a:lnTo>
                    <a:pt x="3933" y="384"/>
                  </a:lnTo>
                  <a:lnTo>
                    <a:pt x="4116" y="351"/>
                  </a:lnTo>
                  <a:lnTo>
                    <a:pt x="4266" y="318"/>
                  </a:lnTo>
                  <a:lnTo>
                    <a:pt x="4446" y="279"/>
                  </a:lnTo>
                  <a:lnTo>
                    <a:pt x="4620" y="237"/>
                  </a:lnTo>
                  <a:lnTo>
                    <a:pt x="4779" y="192"/>
                  </a:lnTo>
                  <a:lnTo>
                    <a:pt x="4920" y="147"/>
                  </a:lnTo>
                  <a:lnTo>
                    <a:pt x="5085" y="90"/>
                  </a:lnTo>
                  <a:lnTo>
                    <a:pt x="5193" y="42"/>
                  </a:lnTo>
                  <a:lnTo>
                    <a:pt x="5283" y="0"/>
                  </a:lnTo>
                  <a:lnTo>
                    <a:pt x="3201" y="0"/>
                  </a:lnTo>
                  <a:lnTo>
                    <a:pt x="2982" y="57"/>
                  </a:lnTo>
                  <a:lnTo>
                    <a:pt x="2775" y="108"/>
                  </a:lnTo>
                  <a:lnTo>
                    <a:pt x="2562" y="150"/>
                  </a:lnTo>
                  <a:lnTo>
                    <a:pt x="2397" y="183"/>
                  </a:lnTo>
                  <a:lnTo>
                    <a:pt x="2205" y="213"/>
                  </a:lnTo>
                  <a:lnTo>
                    <a:pt x="2001" y="243"/>
                  </a:lnTo>
                  <a:lnTo>
                    <a:pt x="1776" y="273"/>
                  </a:lnTo>
                  <a:lnTo>
                    <a:pt x="1536" y="297"/>
                  </a:lnTo>
                  <a:lnTo>
                    <a:pt x="1344" y="312"/>
                  </a:lnTo>
                  <a:lnTo>
                    <a:pt x="1134" y="330"/>
                  </a:lnTo>
                  <a:lnTo>
                    <a:pt x="921" y="342"/>
                  </a:lnTo>
                  <a:lnTo>
                    <a:pt x="696" y="354"/>
                  </a:lnTo>
                  <a:lnTo>
                    <a:pt x="501" y="360"/>
                  </a:lnTo>
                  <a:lnTo>
                    <a:pt x="279" y="366"/>
                  </a:lnTo>
                  <a:lnTo>
                    <a:pt x="99" y="369"/>
                  </a:lnTo>
                  <a:lnTo>
                    <a:pt x="0" y="366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70C02212-3948-4194-A9DC-FE819765C071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-13"/>
              <a:ext cx="2884" cy="286"/>
            </a:xfrm>
            <a:custGeom>
              <a:avLst/>
              <a:gdLst>
                <a:gd name="T0" fmla="*/ 0 w 2884"/>
                <a:gd name="T1" fmla="*/ 0 h 286"/>
                <a:gd name="T2" fmla="*/ 0 w 2884"/>
                <a:gd name="T3" fmla="*/ 285 h 286"/>
                <a:gd name="T4" fmla="*/ 192 w 2884"/>
                <a:gd name="T5" fmla="*/ 285 h 286"/>
                <a:gd name="T6" fmla="*/ 384 w 2884"/>
                <a:gd name="T7" fmla="*/ 282 h 286"/>
                <a:gd name="T8" fmla="*/ 579 w 2884"/>
                <a:gd name="T9" fmla="*/ 276 h 286"/>
                <a:gd name="T10" fmla="*/ 789 w 2884"/>
                <a:gd name="T11" fmla="*/ 267 h 286"/>
                <a:gd name="T12" fmla="*/ 999 w 2884"/>
                <a:gd name="T13" fmla="*/ 258 h 286"/>
                <a:gd name="T14" fmla="*/ 1161 w 2884"/>
                <a:gd name="T15" fmla="*/ 246 h 286"/>
                <a:gd name="T16" fmla="*/ 1302 w 2884"/>
                <a:gd name="T17" fmla="*/ 234 h 286"/>
                <a:gd name="T18" fmla="*/ 1458 w 2884"/>
                <a:gd name="T19" fmla="*/ 222 h 286"/>
                <a:gd name="T20" fmla="*/ 1665 w 2884"/>
                <a:gd name="T21" fmla="*/ 201 h 286"/>
                <a:gd name="T22" fmla="*/ 1992 w 2884"/>
                <a:gd name="T23" fmla="*/ 159 h 286"/>
                <a:gd name="T24" fmla="*/ 2301 w 2884"/>
                <a:gd name="T25" fmla="*/ 117 h 286"/>
                <a:gd name="T26" fmla="*/ 2604 w 2884"/>
                <a:gd name="T27" fmla="*/ 60 h 286"/>
                <a:gd name="T28" fmla="*/ 2883 w 2884"/>
                <a:gd name="T29" fmla="*/ 0 h 286"/>
                <a:gd name="T30" fmla="*/ 0 w 2884"/>
                <a:gd name="T31" fmla="*/ 0 h 28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2884" h="286">
                  <a:moveTo>
                    <a:pt x="0" y="0"/>
                  </a:moveTo>
                  <a:lnTo>
                    <a:pt x="0" y="285"/>
                  </a:lnTo>
                  <a:lnTo>
                    <a:pt x="192" y="285"/>
                  </a:lnTo>
                  <a:lnTo>
                    <a:pt x="384" y="282"/>
                  </a:lnTo>
                  <a:lnTo>
                    <a:pt x="579" y="276"/>
                  </a:lnTo>
                  <a:lnTo>
                    <a:pt x="789" y="267"/>
                  </a:lnTo>
                  <a:lnTo>
                    <a:pt x="999" y="258"/>
                  </a:lnTo>
                  <a:lnTo>
                    <a:pt x="1161" y="246"/>
                  </a:lnTo>
                  <a:lnTo>
                    <a:pt x="1302" y="234"/>
                  </a:lnTo>
                  <a:lnTo>
                    <a:pt x="1458" y="222"/>
                  </a:lnTo>
                  <a:lnTo>
                    <a:pt x="1665" y="201"/>
                  </a:lnTo>
                  <a:lnTo>
                    <a:pt x="1992" y="159"/>
                  </a:lnTo>
                  <a:lnTo>
                    <a:pt x="2301" y="117"/>
                  </a:lnTo>
                  <a:lnTo>
                    <a:pt x="2604" y="60"/>
                  </a:lnTo>
                  <a:lnTo>
                    <a:pt x="2883" y="0"/>
                  </a:lnTo>
                  <a:lnTo>
                    <a:pt x="0" y="0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108" name="Rectangle 12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20574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109" name="Rectangle 1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56FAED79-EA89-44ED-B401-16E14798A36D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15" name="Rectangle 15">
            <a:extLst>
              <a:ext uri="{FF2B5EF4-FFF2-40B4-BE49-F238E27FC236}">
                <a16:creationId xmlns:a16="http://schemas.microsoft.com/office/drawing/2014/main" id="{BAF0895F-9A46-4C8B-B3E4-1C803EC83B4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16" name="Rectangle 16">
            <a:extLst>
              <a:ext uri="{FF2B5EF4-FFF2-40B4-BE49-F238E27FC236}">
                <a16:creationId xmlns:a16="http://schemas.microsoft.com/office/drawing/2014/main" id="{1F9038B2-E6C8-4F5D-B752-FF1C32E087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5D4D6418-E808-4A45-B33D-E3C3401E958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264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0585C337-1802-4ED5-86B0-7A320C5187E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5" name="Rectangle 15">
            <a:extLst>
              <a:ext uri="{FF2B5EF4-FFF2-40B4-BE49-F238E27FC236}">
                <a16:creationId xmlns:a16="http://schemas.microsoft.com/office/drawing/2014/main" id="{80974D87-8B99-4D42-BB6F-A591A505B21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473F7B27-2CD9-49B7-A7BC-E6A5E5FFDB7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E2E1FE-540F-4967-983D-E291BB9BD8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3189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EAF7EF52-4FB8-4CD6-825E-900E6C89783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5" name="Rectangle 15">
            <a:extLst>
              <a:ext uri="{FF2B5EF4-FFF2-40B4-BE49-F238E27FC236}">
                <a16:creationId xmlns:a16="http://schemas.microsoft.com/office/drawing/2014/main" id="{E121B8B7-077D-44BA-B1C1-080C91C5DA8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64DF892D-2023-462E-8EB9-92C31ECBF3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3A55FF-554B-4292-8D39-0DFCA1D039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7447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8666370E-ABF2-440E-A470-73FA10C306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5" name="Rectangle 15">
            <a:extLst>
              <a:ext uri="{FF2B5EF4-FFF2-40B4-BE49-F238E27FC236}">
                <a16:creationId xmlns:a16="http://schemas.microsoft.com/office/drawing/2014/main" id="{7C541FCB-0D92-4B8A-89F1-FAE6B22E573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931EABBC-4567-45BB-8619-CE4AE069CDA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99F156-9612-43DC-A8C2-B2D91928E2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312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DAF9CEBB-502C-48F4-8C4F-973AD0A5CA4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5" name="Rectangle 15">
            <a:extLst>
              <a:ext uri="{FF2B5EF4-FFF2-40B4-BE49-F238E27FC236}">
                <a16:creationId xmlns:a16="http://schemas.microsoft.com/office/drawing/2014/main" id="{1A88C4F0-2221-4834-9C9D-67FA5B14CE3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6" name="Rectangle 16">
            <a:extLst>
              <a:ext uri="{FF2B5EF4-FFF2-40B4-BE49-F238E27FC236}">
                <a16:creationId xmlns:a16="http://schemas.microsoft.com/office/drawing/2014/main" id="{2D251C6A-B0AD-4817-B0E1-979B6DD7BB3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DCEE52D-3AB2-4B42-9D0B-94D2F5E7134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87489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177FB544-6375-4FEA-90AF-D296A261C35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6" name="Rectangle 15">
            <a:extLst>
              <a:ext uri="{FF2B5EF4-FFF2-40B4-BE49-F238E27FC236}">
                <a16:creationId xmlns:a16="http://schemas.microsoft.com/office/drawing/2014/main" id="{728885C0-5D01-4D8B-AECC-052C869C158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EE38180A-6233-44CF-A99D-D19146E11AA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617C0F-1BD4-4436-B25E-37CEFD40B1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3003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>
            <a:extLst>
              <a:ext uri="{FF2B5EF4-FFF2-40B4-BE49-F238E27FC236}">
                <a16:creationId xmlns:a16="http://schemas.microsoft.com/office/drawing/2014/main" id="{9F092428-1633-4914-B4ED-5EF84206E50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8" name="Rectangle 15">
            <a:extLst>
              <a:ext uri="{FF2B5EF4-FFF2-40B4-BE49-F238E27FC236}">
                <a16:creationId xmlns:a16="http://schemas.microsoft.com/office/drawing/2014/main" id="{8D3A0C4C-106C-42D4-976A-D751EB074D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A7CB7AF7-37B9-41AB-9A0D-4AC5A5CD88F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789E3D-D2ED-4A42-A6CC-4E81C02B68D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477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>
            <a:extLst>
              <a:ext uri="{FF2B5EF4-FFF2-40B4-BE49-F238E27FC236}">
                <a16:creationId xmlns:a16="http://schemas.microsoft.com/office/drawing/2014/main" id="{94CCDC39-7153-4020-83DD-63A158F7886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Rectangle 15">
            <a:extLst>
              <a:ext uri="{FF2B5EF4-FFF2-40B4-BE49-F238E27FC236}">
                <a16:creationId xmlns:a16="http://schemas.microsoft.com/office/drawing/2014/main" id="{973CA4EA-3AAD-4E32-9EA9-5385A555092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120323F4-1786-498D-A9E1-33C346F4FA0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DC7932-7A54-42BC-9DF0-E32EF376545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53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>
            <a:extLst>
              <a:ext uri="{FF2B5EF4-FFF2-40B4-BE49-F238E27FC236}">
                <a16:creationId xmlns:a16="http://schemas.microsoft.com/office/drawing/2014/main" id="{C66389F8-90D0-467E-A41B-B9D8BA048FB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3" name="Rectangle 15">
            <a:extLst>
              <a:ext uri="{FF2B5EF4-FFF2-40B4-BE49-F238E27FC236}">
                <a16:creationId xmlns:a16="http://schemas.microsoft.com/office/drawing/2014/main" id="{62FF4D32-1770-49AA-A34C-653306648F4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4088822B-A9B1-4F13-B88B-DDA01639D7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8956A8-2D08-4F81-B04F-98F3639EB4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0801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60AC84E1-2532-4FE6-B10E-FA1F2BA23E5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6" name="Rectangle 15">
            <a:extLst>
              <a:ext uri="{FF2B5EF4-FFF2-40B4-BE49-F238E27FC236}">
                <a16:creationId xmlns:a16="http://schemas.microsoft.com/office/drawing/2014/main" id="{8B7153BA-85F1-44D6-ADCC-E3E784F0D38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AF3D4208-555D-408B-845B-2C6029F8803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98A452-9BE3-4BB2-A367-FCB0667573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8244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5714533D-15D0-4C82-A12E-1849DD88515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6" name="Rectangle 15">
            <a:extLst>
              <a:ext uri="{FF2B5EF4-FFF2-40B4-BE49-F238E27FC236}">
                <a16:creationId xmlns:a16="http://schemas.microsoft.com/office/drawing/2014/main" id="{63E604ED-F9F9-458F-A825-FCC71889E2F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B26EFDF5-4DCC-4749-AA15-A72B742528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8A855B-EA8F-4E03-A502-3CF50A0477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1536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>
            <a:extLst>
              <a:ext uri="{FF2B5EF4-FFF2-40B4-BE49-F238E27FC236}">
                <a16:creationId xmlns:a16="http://schemas.microsoft.com/office/drawing/2014/main" id="{D1801172-DC19-4923-ADF8-FEC24792237F}"/>
              </a:ext>
            </a:extLst>
          </p:cNvPr>
          <p:cNvGrpSpPr>
            <a:grpSpLocks/>
          </p:cNvGrpSpPr>
          <p:nvPr/>
        </p:nvGrpSpPr>
        <p:grpSpPr bwMode="auto">
          <a:xfrm>
            <a:off x="0" y="685800"/>
            <a:ext cx="9153525" cy="6878638"/>
            <a:chOff x="-6" y="-13"/>
            <a:chExt cx="5766" cy="4333"/>
          </a:xfrm>
        </p:grpSpPr>
        <p:sp>
          <p:nvSpPr>
            <p:cNvPr id="3075" name="Rectangle 3">
              <a:extLst>
                <a:ext uri="{FF2B5EF4-FFF2-40B4-BE49-F238E27FC236}">
                  <a16:creationId xmlns:a16="http://schemas.microsoft.com/office/drawing/2014/main" id="{2A1977B1-A9D8-4077-8EB2-1FF1373C174B}"/>
                </a:ext>
              </a:extLst>
            </p:cNvPr>
            <p:cNvSpPr>
              <a:spLocks noChangeArrowheads="1"/>
            </p:cNvSpPr>
            <p:nvPr/>
          </p:nvSpPr>
          <p:spPr bwMode="invGray">
            <a:xfrm>
              <a:off x="5549" y="0"/>
              <a:ext cx="211" cy="4320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50000">
                  <a:schemeClr val="hlink"/>
                </a:gs>
                <a:gs pos="100000">
                  <a:schemeClr val="accent2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33" name="Freeform 4">
              <a:extLst>
                <a:ext uri="{FF2B5EF4-FFF2-40B4-BE49-F238E27FC236}">
                  <a16:creationId xmlns:a16="http://schemas.microsoft.com/office/drawing/2014/main" id="{A69F5852-09B2-4A9C-B821-BA33B40FA834}"/>
                </a:ext>
              </a:extLst>
            </p:cNvPr>
            <p:cNvSpPr>
              <a:spLocks/>
            </p:cNvSpPr>
            <p:nvPr/>
          </p:nvSpPr>
          <p:spPr bwMode="white">
            <a:xfrm>
              <a:off x="-6" y="2828"/>
              <a:ext cx="3625" cy="1492"/>
            </a:xfrm>
            <a:custGeom>
              <a:avLst/>
              <a:gdLst>
                <a:gd name="T0" fmla="*/ 0 w 3625"/>
                <a:gd name="T1" fmla="*/ 1491 h 1492"/>
                <a:gd name="T2" fmla="*/ 0 w 3625"/>
                <a:gd name="T3" fmla="*/ 0 h 1492"/>
                <a:gd name="T4" fmla="*/ 171 w 3625"/>
                <a:gd name="T5" fmla="*/ 3 h 1492"/>
                <a:gd name="T6" fmla="*/ 355 w 3625"/>
                <a:gd name="T7" fmla="*/ 9 h 1492"/>
                <a:gd name="T8" fmla="*/ 499 w 3625"/>
                <a:gd name="T9" fmla="*/ 21 h 1492"/>
                <a:gd name="T10" fmla="*/ 650 w 3625"/>
                <a:gd name="T11" fmla="*/ 36 h 1492"/>
                <a:gd name="T12" fmla="*/ 809 w 3625"/>
                <a:gd name="T13" fmla="*/ 54 h 1492"/>
                <a:gd name="T14" fmla="*/ 957 w 3625"/>
                <a:gd name="T15" fmla="*/ 78 h 1492"/>
                <a:gd name="T16" fmla="*/ 1119 w 3625"/>
                <a:gd name="T17" fmla="*/ 105 h 1492"/>
                <a:gd name="T18" fmla="*/ 1261 w 3625"/>
                <a:gd name="T19" fmla="*/ 133 h 1492"/>
                <a:gd name="T20" fmla="*/ 1441 w 3625"/>
                <a:gd name="T21" fmla="*/ 175 h 1492"/>
                <a:gd name="T22" fmla="*/ 1598 w 3625"/>
                <a:gd name="T23" fmla="*/ 217 h 1492"/>
                <a:gd name="T24" fmla="*/ 1763 w 3625"/>
                <a:gd name="T25" fmla="*/ 269 h 1492"/>
                <a:gd name="T26" fmla="*/ 1887 w 3625"/>
                <a:gd name="T27" fmla="*/ 308 h 1492"/>
                <a:gd name="T28" fmla="*/ 2085 w 3625"/>
                <a:gd name="T29" fmla="*/ 384 h 1492"/>
                <a:gd name="T30" fmla="*/ 2230 w 3625"/>
                <a:gd name="T31" fmla="*/ 444 h 1492"/>
                <a:gd name="T32" fmla="*/ 2456 w 3625"/>
                <a:gd name="T33" fmla="*/ 547 h 1492"/>
                <a:gd name="T34" fmla="*/ 2666 w 3625"/>
                <a:gd name="T35" fmla="*/ 662 h 1492"/>
                <a:gd name="T36" fmla="*/ 2859 w 3625"/>
                <a:gd name="T37" fmla="*/ 786 h 1492"/>
                <a:gd name="T38" fmla="*/ 3046 w 3625"/>
                <a:gd name="T39" fmla="*/ 920 h 1492"/>
                <a:gd name="T40" fmla="*/ 3193 w 3625"/>
                <a:gd name="T41" fmla="*/ 1038 h 1492"/>
                <a:gd name="T42" fmla="*/ 3332 w 3625"/>
                <a:gd name="T43" fmla="*/ 1168 h 1492"/>
                <a:gd name="T44" fmla="*/ 3440 w 3625"/>
                <a:gd name="T45" fmla="*/ 1280 h 1492"/>
                <a:gd name="T46" fmla="*/ 3524 w 3625"/>
                <a:gd name="T47" fmla="*/ 1380 h 1492"/>
                <a:gd name="T48" fmla="*/ 3624 w 3625"/>
                <a:gd name="T49" fmla="*/ 1491 h 1492"/>
                <a:gd name="T50" fmla="*/ 3608 w 3625"/>
                <a:gd name="T51" fmla="*/ 1491 h 1492"/>
                <a:gd name="T52" fmla="*/ 0 w 3625"/>
                <a:gd name="T53" fmla="*/ 1491 h 1492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3625" h="1492">
                  <a:moveTo>
                    <a:pt x="0" y="1491"/>
                  </a:moveTo>
                  <a:lnTo>
                    <a:pt x="0" y="0"/>
                  </a:lnTo>
                  <a:lnTo>
                    <a:pt x="171" y="3"/>
                  </a:lnTo>
                  <a:lnTo>
                    <a:pt x="355" y="9"/>
                  </a:lnTo>
                  <a:lnTo>
                    <a:pt x="499" y="21"/>
                  </a:lnTo>
                  <a:lnTo>
                    <a:pt x="650" y="36"/>
                  </a:lnTo>
                  <a:lnTo>
                    <a:pt x="809" y="54"/>
                  </a:lnTo>
                  <a:lnTo>
                    <a:pt x="957" y="78"/>
                  </a:lnTo>
                  <a:lnTo>
                    <a:pt x="1119" y="105"/>
                  </a:lnTo>
                  <a:lnTo>
                    <a:pt x="1261" y="133"/>
                  </a:lnTo>
                  <a:lnTo>
                    <a:pt x="1441" y="175"/>
                  </a:lnTo>
                  <a:lnTo>
                    <a:pt x="1598" y="217"/>
                  </a:lnTo>
                  <a:lnTo>
                    <a:pt x="1763" y="269"/>
                  </a:lnTo>
                  <a:lnTo>
                    <a:pt x="1887" y="308"/>
                  </a:lnTo>
                  <a:lnTo>
                    <a:pt x="2085" y="384"/>
                  </a:lnTo>
                  <a:lnTo>
                    <a:pt x="2230" y="444"/>
                  </a:lnTo>
                  <a:lnTo>
                    <a:pt x="2456" y="547"/>
                  </a:lnTo>
                  <a:lnTo>
                    <a:pt x="2666" y="662"/>
                  </a:lnTo>
                  <a:lnTo>
                    <a:pt x="2859" y="786"/>
                  </a:lnTo>
                  <a:lnTo>
                    <a:pt x="3046" y="920"/>
                  </a:lnTo>
                  <a:lnTo>
                    <a:pt x="3193" y="1038"/>
                  </a:lnTo>
                  <a:lnTo>
                    <a:pt x="3332" y="1168"/>
                  </a:lnTo>
                  <a:lnTo>
                    <a:pt x="3440" y="1280"/>
                  </a:lnTo>
                  <a:lnTo>
                    <a:pt x="3524" y="1380"/>
                  </a:lnTo>
                  <a:lnTo>
                    <a:pt x="3624" y="1491"/>
                  </a:lnTo>
                  <a:lnTo>
                    <a:pt x="3608" y="1491"/>
                  </a:lnTo>
                  <a:lnTo>
                    <a:pt x="0" y="1491"/>
                  </a:lnTo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34" name="Freeform 5">
              <a:extLst>
                <a:ext uri="{FF2B5EF4-FFF2-40B4-BE49-F238E27FC236}">
                  <a16:creationId xmlns:a16="http://schemas.microsoft.com/office/drawing/2014/main" id="{C42515BB-92F1-417B-B430-5F5F380BB727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2405"/>
              <a:ext cx="5143" cy="1902"/>
            </a:xfrm>
            <a:custGeom>
              <a:avLst/>
              <a:gdLst>
                <a:gd name="T0" fmla="*/ 2718 w 5143"/>
                <a:gd name="T1" fmla="*/ 405 h 1902"/>
                <a:gd name="T2" fmla="*/ 2466 w 5143"/>
                <a:gd name="T3" fmla="*/ 333 h 1902"/>
                <a:gd name="T4" fmla="*/ 2202 w 5143"/>
                <a:gd name="T5" fmla="*/ 261 h 1902"/>
                <a:gd name="T6" fmla="*/ 1929 w 5143"/>
                <a:gd name="T7" fmla="*/ 198 h 1902"/>
                <a:gd name="T8" fmla="*/ 1695 w 5143"/>
                <a:gd name="T9" fmla="*/ 153 h 1902"/>
                <a:gd name="T10" fmla="*/ 1434 w 5143"/>
                <a:gd name="T11" fmla="*/ 111 h 1902"/>
                <a:gd name="T12" fmla="*/ 1188 w 5143"/>
                <a:gd name="T13" fmla="*/ 75 h 1902"/>
                <a:gd name="T14" fmla="*/ 957 w 5143"/>
                <a:gd name="T15" fmla="*/ 48 h 1902"/>
                <a:gd name="T16" fmla="*/ 747 w 5143"/>
                <a:gd name="T17" fmla="*/ 30 h 1902"/>
                <a:gd name="T18" fmla="*/ 501 w 5143"/>
                <a:gd name="T19" fmla="*/ 15 h 1902"/>
                <a:gd name="T20" fmla="*/ 246 w 5143"/>
                <a:gd name="T21" fmla="*/ 3 h 1902"/>
                <a:gd name="T22" fmla="*/ 0 w 5143"/>
                <a:gd name="T23" fmla="*/ 0 h 1902"/>
                <a:gd name="T24" fmla="*/ 0 w 5143"/>
                <a:gd name="T25" fmla="*/ 275 h 1902"/>
                <a:gd name="T26" fmla="*/ 0 w 5143"/>
                <a:gd name="T27" fmla="*/ 345 h 1902"/>
                <a:gd name="T28" fmla="*/ 0 w 5143"/>
                <a:gd name="T29" fmla="*/ 275 h 1902"/>
                <a:gd name="T30" fmla="*/ 0 w 5143"/>
                <a:gd name="T31" fmla="*/ 342 h 1902"/>
                <a:gd name="T32" fmla="*/ 339 w 5143"/>
                <a:gd name="T33" fmla="*/ 351 h 1902"/>
                <a:gd name="T34" fmla="*/ 606 w 5143"/>
                <a:gd name="T35" fmla="*/ 372 h 1902"/>
                <a:gd name="T36" fmla="*/ 852 w 5143"/>
                <a:gd name="T37" fmla="*/ 399 h 1902"/>
                <a:gd name="T38" fmla="*/ 1068 w 5143"/>
                <a:gd name="T39" fmla="*/ 435 h 1902"/>
                <a:gd name="T40" fmla="*/ 1275 w 5143"/>
                <a:gd name="T41" fmla="*/ 474 h 1902"/>
                <a:gd name="T42" fmla="*/ 1545 w 5143"/>
                <a:gd name="T43" fmla="*/ 540 h 1902"/>
                <a:gd name="T44" fmla="*/ 1761 w 5143"/>
                <a:gd name="T45" fmla="*/ 603 h 1902"/>
                <a:gd name="T46" fmla="*/ 1971 w 5143"/>
                <a:gd name="T47" fmla="*/ 678 h 1902"/>
                <a:gd name="T48" fmla="*/ 2166 w 5143"/>
                <a:gd name="T49" fmla="*/ 747 h 1902"/>
                <a:gd name="T50" fmla="*/ 2397 w 5143"/>
                <a:gd name="T51" fmla="*/ 852 h 1902"/>
                <a:gd name="T52" fmla="*/ 2613 w 5143"/>
                <a:gd name="T53" fmla="*/ 960 h 1902"/>
                <a:gd name="T54" fmla="*/ 2832 w 5143"/>
                <a:gd name="T55" fmla="*/ 1095 h 1902"/>
                <a:gd name="T56" fmla="*/ 3012 w 5143"/>
                <a:gd name="T57" fmla="*/ 1212 h 1902"/>
                <a:gd name="T58" fmla="*/ 3186 w 5143"/>
                <a:gd name="T59" fmla="*/ 1347 h 1902"/>
                <a:gd name="T60" fmla="*/ 3351 w 5143"/>
                <a:gd name="T61" fmla="*/ 1497 h 1902"/>
                <a:gd name="T62" fmla="*/ 3480 w 5143"/>
                <a:gd name="T63" fmla="*/ 1629 h 1902"/>
                <a:gd name="T64" fmla="*/ 3612 w 5143"/>
                <a:gd name="T65" fmla="*/ 1785 h 1902"/>
                <a:gd name="T66" fmla="*/ 3699 w 5143"/>
                <a:gd name="T67" fmla="*/ 1901 h 1902"/>
                <a:gd name="T68" fmla="*/ 5142 w 5143"/>
                <a:gd name="T69" fmla="*/ 1901 h 1902"/>
                <a:gd name="T70" fmla="*/ 5076 w 5143"/>
                <a:gd name="T71" fmla="*/ 1827 h 1902"/>
                <a:gd name="T72" fmla="*/ 4968 w 5143"/>
                <a:gd name="T73" fmla="*/ 1707 h 1902"/>
                <a:gd name="T74" fmla="*/ 4797 w 5143"/>
                <a:gd name="T75" fmla="*/ 1539 h 1902"/>
                <a:gd name="T76" fmla="*/ 4617 w 5143"/>
                <a:gd name="T77" fmla="*/ 1383 h 1902"/>
                <a:gd name="T78" fmla="*/ 4410 w 5143"/>
                <a:gd name="T79" fmla="*/ 1221 h 1902"/>
                <a:gd name="T80" fmla="*/ 4185 w 5143"/>
                <a:gd name="T81" fmla="*/ 1071 h 1902"/>
                <a:gd name="T82" fmla="*/ 3960 w 5143"/>
                <a:gd name="T83" fmla="*/ 939 h 1902"/>
                <a:gd name="T84" fmla="*/ 3708 w 5143"/>
                <a:gd name="T85" fmla="*/ 801 h 1902"/>
                <a:gd name="T86" fmla="*/ 3492 w 5143"/>
                <a:gd name="T87" fmla="*/ 702 h 1902"/>
                <a:gd name="T88" fmla="*/ 3231 w 5143"/>
                <a:gd name="T89" fmla="*/ 588 h 1902"/>
                <a:gd name="T90" fmla="*/ 2964 w 5143"/>
                <a:gd name="T91" fmla="*/ 489 h 1902"/>
                <a:gd name="T92" fmla="*/ 2718 w 5143"/>
                <a:gd name="T93" fmla="*/ 405 h 1902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5143" h="1902">
                  <a:moveTo>
                    <a:pt x="2718" y="405"/>
                  </a:moveTo>
                  <a:lnTo>
                    <a:pt x="2466" y="333"/>
                  </a:lnTo>
                  <a:lnTo>
                    <a:pt x="2202" y="261"/>
                  </a:lnTo>
                  <a:lnTo>
                    <a:pt x="1929" y="198"/>
                  </a:lnTo>
                  <a:lnTo>
                    <a:pt x="1695" y="153"/>
                  </a:lnTo>
                  <a:lnTo>
                    <a:pt x="1434" y="111"/>
                  </a:lnTo>
                  <a:lnTo>
                    <a:pt x="1188" y="75"/>
                  </a:lnTo>
                  <a:lnTo>
                    <a:pt x="957" y="48"/>
                  </a:lnTo>
                  <a:lnTo>
                    <a:pt x="747" y="30"/>
                  </a:lnTo>
                  <a:lnTo>
                    <a:pt x="501" y="15"/>
                  </a:lnTo>
                  <a:lnTo>
                    <a:pt x="246" y="3"/>
                  </a:lnTo>
                  <a:lnTo>
                    <a:pt x="0" y="0"/>
                  </a:lnTo>
                  <a:lnTo>
                    <a:pt x="0" y="275"/>
                  </a:lnTo>
                  <a:lnTo>
                    <a:pt x="0" y="345"/>
                  </a:lnTo>
                  <a:lnTo>
                    <a:pt x="0" y="275"/>
                  </a:lnTo>
                  <a:lnTo>
                    <a:pt x="0" y="342"/>
                  </a:lnTo>
                  <a:lnTo>
                    <a:pt x="339" y="351"/>
                  </a:lnTo>
                  <a:lnTo>
                    <a:pt x="606" y="372"/>
                  </a:lnTo>
                  <a:lnTo>
                    <a:pt x="852" y="399"/>
                  </a:lnTo>
                  <a:lnTo>
                    <a:pt x="1068" y="435"/>
                  </a:lnTo>
                  <a:lnTo>
                    <a:pt x="1275" y="474"/>
                  </a:lnTo>
                  <a:lnTo>
                    <a:pt x="1545" y="540"/>
                  </a:lnTo>
                  <a:lnTo>
                    <a:pt x="1761" y="603"/>
                  </a:lnTo>
                  <a:lnTo>
                    <a:pt x="1971" y="678"/>
                  </a:lnTo>
                  <a:lnTo>
                    <a:pt x="2166" y="747"/>
                  </a:lnTo>
                  <a:lnTo>
                    <a:pt x="2397" y="852"/>
                  </a:lnTo>
                  <a:lnTo>
                    <a:pt x="2613" y="960"/>
                  </a:lnTo>
                  <a:lnTo>
                    <a:pt x="2832" y="1095"/>
                  </a:lnTo>
                  <a:lnTo>
                    <a:pt x="3012" y="1212"/>
                  </a:lnTo>
                  <a:lnTo>
                    <a:pt x="3186" y="1347"/>
                  </a:lnTo>
                  <a:lnTo>
                    <a:pt x="3351" y="1497"/>
                  </a:lnTo>
                  <a:lnTo>
                    <a:pt x="3480" y="1629"/>
                  </a:lnTo>
                  <a:lnTo>
                    <a:pt x="3612" y="1785"/>
                  </a:lnTo>
                  <a:lnTo>
                    <a:pt x="3699" y="1901"/>
                  </a:lnTo>
                  <a:lnTo>
                    <a:pt x="5142" y="1901"/>
                  </a:lnTo>
                  <a:lnTo>
                    <a:pt x="5076" y="1827"/>
                  </a:lnTo>
                  <a:lnTo>
                    <a:pt x="4968" y="1707"/>
                  </a:lnTo>
                  <a:lnTo>
                    <a:pt x="4797" y="1539"/>
                  </a:lnTo>
                  <a:lnTo>
                    <a:pt x="4617" y="1383"/>
                  </a:lnTo>
                  <a:lnTo>
                    <a:pt x="4410" y="1221"/>
                  </a:lnTo>
                  <a:lnTo>
                    <a:pt x="4185" y="1071"/>
                  </a:lnTo>
                  <a:lnTo>
                    <a:pt x="3960" y="939"/>
                  </a:lnTo>
                  <a:lnTo>
                    <a:pt x="3708" y="801"/>
                  </a:lnTo>
                  <a:lnTo>
                    <a:pt x="3492" y="702"/>
                  </a:lnTo>
                  <a:lnTo>
                    <a:pt x="3231" y="588"/>
                  </a:lnTo>
                  <a:lnTo>
                    <a:pt x="2964" y="489"/>
                  </a:lnTo>
                  <a:lnTo>
                    <a:pt x="2718" y="405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5" name="Freeform 6">
              <a:extLst>
                <a:ext uri="{FF2B5EF4-FFF2-40B4-BE49-F238E27FC236}">
                  <a16:creationId xmlns:a16="http://schemas.microsoft.com/office/drawing/2014/main" id="{6B0AC267-1EA1-41D0-9034-C91B69C00CB5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1982"/>
              <a:ext cx="5760" cy="2325"/>
            </a:xfrm>
            <a:custGeom>
              <a:avLst/>
              <a:gdLst>
                <a:gd name="T0" fmla="*/ 0 w 5760"/>
                <a:gd name="T1" fmla="*/ 0 h 2325"/>
                <a:gd name="T2" fmla="*/ 0 w 5760"/>
                <a:gd name="T3" fmla="*/ 339 h 2325"/>
                <a:gd name="T4" fmla="*/ 558 w 5760"/>
                <a:gd name="T5" fmla="*/ 357 h 2325"/>
                <a:gd name="T6" fmla="*/ 807 w 5760"/>
                <a:gd name="T7" fmla="*/ 375 h 2325"/>
                <a:gd name="T8" fmla="*/ 1056 w 5760"/>
                <a:gd name="T9" fmla="*/ 399 h 2325"/>
                <a:gd name="T10" fmla="*/ 1272 w 5760"/>
                <a:gd name="T11" fmla="*/ 426 h 2325"/>
                <a:gd name="T12" fmla="*/ 1539 w 5760"/>
                <a:gd name="T13" fmla="*/ 465 h 2325"/>
                <a:gd name="T14" fmla="*/ 1791 w 5760"/>
                <a:gd name="T15" fmla="*/ 510 h 2325"/>
                <a:gd name="T16" fmla="*/ 2076 w 5760"/>
                <a:gd name="T17" fmla="*/ 570 h 2325"/>
                <a:gd name="T18" fmla="*/ 2334 w 5760"/>
                <a:gd name="T19" fmla="*/ 630 h 2325"/>
                <a:gd name="T20" fmla="*/ 2544 w 5760"/>
                <a:gd name="T21" fmla="*/ 687 h 2325"/>
                <a:gd name="T22" fmla="*/ 2775 w 5760"/>
                <a:gd name="T23" fmla="*/ 759 h 2325"/>
                <a:gd name="T24" fmla="*/ 3003 w 5760"/>
                <a:gd name="T25" fmla="*/ 837 h 2325"/>
                <a:gd name="T26" fmla="*/ 3231 w 5760"/>
                <a:gd name="T27" fmla="*/ 924 h 2325"/>
                <a:gd name="T28" fmla="*/ 3438 w 5760"/>
                <a:gd name="T29" fmla="*/ 1005 h 2325"/>
                <a:gd name="T30" fmla="*/ 3663 w 5760"/>
                <a:gd name="T31" fmla="*/ 1110 h 2325"/>
                <a:gd name="T32" fmla="*/ 3903 w 5760"/>
                <a:gd name="T33" fmla="*/ 1233 h 2325"/>
                <a:gd name="T34" fmla="*/ 4149 w 5760"/>
                <a:gd name="T35" fmla="*/ 1374 h 2325"/>
                <a:gd name="T36" fmla="*/ 4353 w 5760"/>
                <a:gd name="T37" fmla="*/ 1506 h 2325"/>
                <a:gd name="T38" fmla="*/ 4491 w 5760"/>
                <a:gd name="T39" fmla="*/ 1602 h 2325"/>
                <a:gd name="T40" fmla="*/ 4668 w 5760"/>
                <a:gd name="T41" fmla="*/ 1740 h 2325"/>
                <a:gd name="T42" fmla="*/ 4824 w 5760"/>
                <a:gd name="T43" fmla="*/ 1875 h 2325"/>
                <a:gd name="T44" fmla="*/ 4968 w 5760"/>
                <a:gd name="T45" fmla="*/ 2016 h 2325"/>
                <a:gd name="T46" fmla="*/ 5100 w 5760"/>
                <a:gd name="T47" fmla="*/ 2154 h 2325"/>
                <a:gd name="T48" fmla="*/ 5238 w 5760"/>
                <a:gd name="T49" fmla="*/ 2324 h 2325"/>
                <a:gd name="T50" fmla="*/ 5759 w 5760"/>
                <a:gd name="T51" fmla="*/ 2324 h 2325"/>
                <a:gd name="T52" fmla="*/ 5759 w 5760"/>
                <a:gd name="T53" fmla="*/ 1245 h 2325"/>
                <a:gd name="T54" fmla="*/ 5580 w 5760"/>
                <a:gd name="T55" fmla="*/ 1119 h 2325"/>
                <a:gd name="T56" fmla="*/ 5400 w 5760"/>
                <a:gd name="T57" fmla="*/ 1020 h 2325"/>
                <a:gd name="T58" fmla="*/ 5205 w 5760"/>
                <a:gd name="T59" fmla="*/ 918 h 2325"/>
                <a:gd name="T60" fmla="*/ 5031 w 5760"/>
                <a:gd name="T61" fmla="*/ 837 h 2325"/>
                <a:gd name="T62" fmla="*/ 4866 w 5760"/>
                <a:gd name="T63" fmla="*/ 771 h 2325"/>
                <a:gd name="T64" fmla="*/ 4710 w 5760"/>
                <a:gd name="T65" fmla="*/ 711 h 2325"/>
                <a:gd name="T66" fmla="*/ 4545 w 5760"/>
                <a:gd name="T67" fmla="*/ 651 h 2325"/>
                <a:gd name="T68" fmla="*/ 4386 w 5760"/>
                <a:gd name="T69" fmla="*/ 600 h 2325"/>
                <a:gd name="T70" fmla="*/ 4248 w 5760"/>
                <a:gd name="T71" fmla="*/ 552 h 2325"/>
                <a:gd name="T72" fmla="*/ 3993 w 5760"/>
                <a:gd name="T73" fmla="*/ 483 h 2325"/>
                <a:gd name="T74" fmla="*/ 3777 w 5760"/>
                <a:gd name="T75" fmla="*/ 423 h 2325"/>
                <a:gd name="T76" fmla="*/ 3564 w 5760"/>
                <a:gd name="T77" fmla="*/ 375 h 2325"/>
                <a:gd name="T78" fmla="*/ 3282 w 5760"/>
                <a:gd name="T79" fmla="*/ 312 h 2325"/>
                <a:gd name="T80" fmla="*/ 3003 w 5760"/>
                <a:gd name="T81" fmla="*/ 261 h 2325"/>
                <a:gd name="T82" fmla="*/ 2733 w 5760"/>
                <a:gd name="T83" fmla="*/ 213 h 2325"/>
                <a:gd name="T84" fmla="*/ 2451 w 5760"/>
                <a:gd name="T85" fmla="*/ 171 h 2325"/>
                <a:gd name="T86" fmla="*/ 2211 w 5760"/>
                <a:gd name="T87" fmla="*/ 138 h 2325"/>
                <a:gd name="T88" fmla="*/ 1974 w 5760"/>
                <a:gd name="T89" fmla="*/ 108 h 2325"/>
                <a:gd name="T90" fmla="*/ 1665 w 5760"/>
                <a:gd name="T91" fmla="*/ 81 h 2325"/>
                <a:gd name="T92" fmla="*/ 1437 w 5760"/>
                <a:gd name="T93" fmla="*/ 60 h 2325"/>
                <a:gd name="T94" fmla="*/ 1125 w 5760"/>
                <a:gd name="T95" fmla="*/ 36 h 2325"/>
                <a:gd name="T96" fmla="*/ 828 w 5760"/>
                <a:gd name="T97" fmla="*/ 21 h 2325"/>
                <a:gd name="T98" fmla="*/ 558 w 5760"/>
                <a:gd name="T99" fmla="*/ 12 h 2325"/>
                <a:gd name="T100" fmla="*/ 282 w 5760"/>
                <a:gd name="T101" fmla="*/ 3 h 2325"/>
                <a:gd name="T102" fmla="*/ 0 w 5760"/>
                <a:gd name="T103" fmla="*/ 0 h 2325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760" h="2325">
                  <a:moveTo>
                    <a:pt x="0" y="0"/>
                  </a:moveTo>
                  <a:lnTo>
                    <a:pt x="0" y="339"/>
                  </a:lnTo>
                  <a:lnTo>
                    <a:pt x="558" y="357"/>
                  </a:lnTo>
                  <a:lnTo>
                    <a:pt x="807" y="375"/>
                  </a:lnTo>
                  <a:lnTo>
                    <a:pt x="1056" y="399"/>
                  </a:lnTo>
                  <a:lnTo>
                    <a:pt x="1272" y="426"/>
                  </a:lnTo>
                  <a:lnTo>
                    <a:pt x="1539" y="465"/>
                  </a:lnTo>
                  <a:lnTo>
                    <a:pt x="1791" y="510"/>
                  </a:lnTo>
                  <a:lnTo>
                    <a:pt x="2076" y="570"/>
                  </a:lnTo>
                  <a:lnTo>
                    <a:pt x="2334" y="630"/>
                  </a:lnTo>
                  <a:lnTo>
                    <a:pt x="2544" y="687"/>
                  </a:lnTo>
                  <a:lnTo>
                    <a:pt x="2775" y="759"/>
                  </a:lnTo>
                  <a:lnTo>
                    <a:pt x="3003" y="837"/>
                  </a:lnTo>
                  <a:lnTo>
                    <a:pt x="3231" y="924"/>
                  </a:lnTo>
                  <a:lnTo>
                    <a:pt x="3438" y="1005"/>
                  </a:lnTo>
                  <a:lnTo>
                    <a:pt x="3663" y="1110"/>
                  </a:lnTo>
                  <a:lnTo>
                    <a:pt x="3903" y="1233"/>
                  </a:lnTo>
                  <a:lnTo>
                    <a:pt x="4149" y="1374"/>
                  </a:lnTo>
                  <a:lnTo>
                    <a:pt x="4353" y="1506"/>
                  </a:lnTo>
                  <a:lnTo>
                    <a:pt x="4491" y="1602"/>
                  </a:lnTo>
                  <a:lnTo>
                    <a:pt x="4668" y="1740"/>
                  </a:lnTo>
                  <a:lnTo>
                    <a:pt x="4824" y="1875"/>
                  </a:lnTo>
                  <a:lnTo>
                    <a:pt x="4968" y="2016"/>
                  </a:lnTo>
                  <a:lnTo>
                    <a:pt x="5100" y="2154"/>
                  </a:lnTo>
                  <a:lnTo>
                    <a:pt x="5238" y="2324"/>
                  </a:lnTo>
                  <a:lnTo>
                    <a:pt x="5759" y="2324"/>
                  </a:lnTo>
                  <a:lnTo>
                    <a:pt x="5759" y="1245"/>
                  </a:lnTo>
                  <a:lnTo>
                    <a:pt x="5580" y="1119"/>
                  </a:lnTo>
                  <a:lnTo>
                    <a:pt x="5400" y="1020"/>
                  </a:lnTo>
                  <a:lnTo>
                    <a:pt x="5205" y="918"/>
                  </a:lnTo>
                  <a:lnTo>
                    <a:pt x="5031" y="837"/>
                  </a:lnTo>
                  <a:lnTo>
                    <a:pt x="4866" y="771"/>
                  </a:lnTo>
                  <a:lnTo>
                    <a:pt x="4710" y="711"/>
                  </a:lnTo>
                  <a:lnTo>
                    <a:pt x="4545" y="651"/>
                  </a:lnTo>
                  <a:lnTo>
                    <a:pt x="4386" y="600"/>
                  </a:lnTo>
                  <a:lnTo>
                    <a:pt x="4248" y="552"/>
                  </a:lnTo>
                  <a:lnTo>
                    <a:pt x="3993" y="483"/>
                  </a:lnTo>
                  <a:lnTo>
                    <a:pt x="3777" y="423"/>
                  </a:lnTo>
                  <a:lnTo>
                    <a:pt x="3564" y="375"/>
                  </a:lnTo>
                  <a:lnTo>
                    <a:pt x="3282" y="312"/>
                  </a:lnTo>
                  <a:lnTo>
                    <a:pt x="3003" y="261"/>
                  </a:lnTo>
                  <a:lnTo>
                    <a:pt x="2733" y="213"/>
                  </a:lnTo>
                  <a:lnTo>
                    <a:pt x="2451" y="171"/>
                  </a:lnTo>
                  <a:lnTo>
                    <a:pt x="2211" y="138"/>
                  </a:lnTo>
                  <a:lnTo>
                    <a:pt x="1974" y="108"/>
                  </a:lnTo>
                  <a:lnTo>
                    <a:pt x="1665" y="81"/>
                  </a:lnTo>
                  <a:lnTo>
                    <a:pt x="1437" y="60"/>
                  </a:lnTo>
                  <a:lnTo>
                    <a:pt x="1125" y="36"/>
                  </a:lnTo>
                  <a:lnTo>
                    <a:pt x="828" y="21"/>
                  </a:lnTo>
                  <a:lnTo>
                    <a:pt x="558" y="12"/>
                  </a:lnTo>
                  <a:lnTo>
                    <a:pt x="282" y="3"/>
                  </a:lnTo>
                  <a:lnTo>
                    <a:pt x="0" y="0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6" name="Freeform 7">
              <a:extLst>
                <a:ext uri="{FF2B5EF4-FFF2-40B4-BE49-F238E27FC236}">
                  <a16:creationId xmlns:a16="http://schemas.microsoft.com/office/drawing/2014/main" id="{10AB52A8-0979-42D1-A012-144BFD3B94A7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1550"/>
              <a:ext cx="5760" cy="1573"/>
            </a:xfrm>
            <a:custGeom>
              <a:avLst/>
              <a:gdLst>
                <a:gd name="T0" fmla="*/ 0 w 5760"/>
                <a:gd name="T1" fmla="*/ 0 h 1573"/>
                <a:gd name="T2" fmla="*/ 0 w 5760"/>
                <a:gd name="T3" fmla="*/ 351 h 1573"/>
                <a:gd name="T4" fmla="*/ 282 w 5760"/>
                <a:gd name="T5" fmla="*/ 357 h 1573"/>
                <a:gd name="T6" fmla="*/ 627 w 5760"/>
                <a:gd name="T7" fmla="*/ 363 h 1573"/>
                <a:gd name="T8" fmla="*/ 960 w 5760"/>
                <a:gd name="T9" fmla="*/ 375 h 1573"/>
                <a:gd name="T10" fmla="*/ 1218 w 5760"/>
                <a:gd name="T11" fmla="*/ 393 h 1573"/>
                <a:gd name="T12" fmla="*/ 1470 w 5760"/>
                <a:gd name="T13" fmla="*/ 411 h 1573"/>
                <a:gd name="T14" fmla="*/ 1746 w 5760"/>
                <a:gd name="T15" fmla="*/ 435 h 1573"/>
                <a:gd name="T16" fmla="*/ 2022 w 5760"/>
                <a:gd name="T17" fmla="*/ 462 h 1573"/>
                <a:gd name="T18" fmla="*/ 2340 w 5760"/>
                <a:gd name="T19" fmla="*/ 504 h 1573"/>
                <a:gd name="T20" fmla="*/ 2664 w 5760"/>
                <a:gd name="T21" fmla="*/ 549 h 1573"/>
                <a:gd name="T22" fmla="*/ 2952 w 5760"/>
                <a:gd name="T23" fmla="*/ 597 h 1573"/>
                <a:gd name="T24" fmla="*/ 3225 w 5760"/>
                <a:gd name="T25" fmla="*/ 648 h 1573"/>
                <a:gd name="T26" fmla="*/ 3513 w 5760"/>
                <a:gd name="T27" fmla="*/ 708 h 1573"/>
                <a:gd name="T28" fmla="*/ 3693 w 5760"/>
                <a:gd name="T29" fmla="*/ 750 h 1573"/>
                <a:gd name="T30" fmla="*/ 3936 w 5760"/>
                <a:gd name="T31" fmla="*/ 810 h 1573"/>
                <a:gd name="T32" fmla="*/ 4095 w 5760"/>
                <a:gd name="T33" fmla="*/ 855 h 1573"/>
                <a:gd name="T34" fmla="*/ 4281 w 5760"/>
                <a:gd name="T35" fmla="*/ 909 h 1573"/>
                <a:gd name="T36" fmla="*/ 4503 w 5760"/>
                <a:gd name="T37" fmla="*/ 981 h 1573"/>
                <a:gd name="T38" fmla="*/ 4704 w 5760"/>
                <a:gd name="T39" fmla="*/ 1053 h 1573"/>
                <a:gd name="T40" fmla="*/ 4911 w 5760"/>
                <a:gd name="T41" fmla="*/ 1131 h 1573"/>
                <a:gd name="T42" fmla="*/ 5073 w 5760"/>
                <a:gd name="T43" fmla="*/ 1197 h 1573"/>
                <a:gd name="T44" fmla="*/ 5256 w 5760"/>
                <a:gd name="T45" fmla="*/ 1281 h 1573"/>
                <a:gd name="T46" fmla="*/ 5475 w 5760"/>
                <a:gd name="T47" fmla="*/ 1401 h 1573"/>
                <a:gd name="T48" fmla="*/ 5628 w 5760"/>
                <a:gd name="T49" fmla="*/ 1482 h 1573"/>
                <a:gd name="T50" fmla="*/ 5759 w 5760"/>
                <a:gd name="T51" fmla="*/ 1572 h 1573"/>
                <a:gd name="T52" fmla="*/ 5759 w 5760"/>
                <a:gd name="T53" fmla="*/ 633 h 1573"/>
                <a:gd name="T54" fmla="*/ 5493 w 5760"/>
                <a:gd name="T55" fmla="*/ 570 h 1573"/>
                <a:gd name="T56" fmla="*/ 5214 w 5760"/>
                <a:gd name="T57" fmla="*/ 501 h 1573"/>
                <a:gd name="T58" fmla="*/ 4950 w 5760"/>
                <a:gd name="T59" fmla="*/ 444 h 1573"/>
                <a:gd name="T60" fmla="*/ 4701 w 5760"/>
                <a:gd name="T61" fmla="*/ 396 h 1573"/>
                <a:gd name="T62" fmla="*/ 4425 w 5760"/>
                <a:gd name="T63" fmla="*/ 348 h 1573"/>
                <a:gd name="T64" fmla="*/ 4110 w 5760"/>
                <a:gd name="T65" fmla="*/ 294 h 1573"/>
                <a:gd name="T66" fmla="*/ 3813 w 5760"/>
                <a:gd name="T67" fmla="*/ 252 h 1573"/>
                <a:gd name="T68" fmla="*/ 3549 w 5760"/>
                <a:gd name="T69" fmla="*/ 213 h 1573"/>
                <a:gd name="T70" fmla="*/ 3261 w 5760"/>
                <a:gd name="T71" fmla="*/ 183 h 1573"/>
                <a:gd name="T72" fmla="*/ 3015 w 5760"/>
                <a:gd name="T73" fmla="*/ 153 h 1573"/>
                <a:gd name="T74" fmla="*/ 2757 w 5760"/>
                <a:gd name="T75" fmla="*/ 129 h 1573"/>
                <a:gd name="T76" fmla="*/ 2520 w 5760"/>
                <a:gd name="T77" fmla="*/ 105 h 1573"/>
                <a:gd name="T78" fmla="*/ 2301 w 5760"/>
                <a:gd name="T79" fmla="*/ 87 h 1573"/>
                <a:gd name="T80" fmla="*/ 2013 w 5760"/>
                <a:gd name="T81" fmla="*/ 66 h 1573"/>
                <a:gd name="T82" fmla="*/ 1731 w 5760"/>
                <a:gd name="T83" fmla="*/ 48 h 1573"/>
                <a:gd name="T84" fmla="*/ 1524 w 5760"/>
                <a:gd name="T85" fmla="*/ 39 h 1573"/>
                <a:gd name="T86" fmla="*/ 1260 w 5760"/>
                <a:gd name="T87" fmla="*/ 27 h 1573"/>
                <a:gd name="T88" fmla="*/ 966 w 5760"/>
                <a:gd name="T89" fmla="*/ 15 h 1573"/>
                <a:gd name="T90" fmla="*/ 714 w 5760"/>
                <a:gd name="T91" fmla="*/ 12 h 1573"/>
                <a:gd name="T92" fmla="*/ 510 w 5760"/>
                <a:gd name="T93" fmla="*/ 6 h 1573"/>
                <a:gd name="T94" fmla="*/ 243 w 5760"/>
                <a:gd name="T95" fmla="*/ 0 h 1573"/>
                <a:gd name="T96" fmla="*/ 0 w 5760"/>
                <a:gd name="T97" fmla="*/ 0 h 1573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760" h="1573">
                  <a:moveTo>
                    <a:pt x="0" y="0"/>
                  </a:moveTo>
                  <a:lnTo>
                    <a:pt x="0" y="351"/>
                  </a:lnTo>
                  <a:lnTo>
                    <a:pt x="282" y="357"/>
                  </a:lnTo>
                  <a:lnTo>
                    <a:pt x="627" y="363"/>
                  </a:lnTo>
                  <a:lnTo>
                    <a:pt x="960" y="375"/>
                  </a:lnTo>
                  <a:lnTo>
                    <a:pt x="1218" y="393"/>
                  </a:lnTo>
                  <a:lnTo>
                    <a:pt x="1470" y="411"/>
                  </a:lnTo>
                  <a:lnTo>
                    <a:pt x="1746" y="435"/>
                  </a:lnTo>
                  <a:lnTo>
                    <a:pt x="2022" y="462"/>
                  </a:lnTo>
                  <a:lnTo>
                    <a:pt x="2340" y="504"/>
                  </a:lnTo>
                  <a:lnTo>
                    <a:pt x="2664" y="549"/>
                  </a:lnTo>
                  <a:lnTo>
                    <a:pt x="2952" y="597"/>
                  </a:lnTo>
                  <a:lnTo>
                    <a:pt x="3225" y="648"/>
                  </a:lnTo>
                  <a:lnTo>
                    <a:pt x="3513" y="708"/>
                  </a:lnTo>
                  <a:lnTo>
                    <a:pt x="3693" y="750"/>
                  </a:lnTo>
                  <a:lnTo>
                    <a:pt x="3936" y="810"/>
                  </a:lnTo>
                  <a:lnTo>
                    <a:pt x="4095" y="855"/>
                  </a:lnTo>
                  <a:lnTo>
                    <a:pt x="4281" y="909"/>
                  </a:lnTo>
                  <a:lnTo>
                    <a:pt x="4503" y="981"/>
                  </a:lnTo>
                  <a:lnTo>
                    <a:pt x="4704" y="1053"/>
                  </a:lnTo>
                  <a:lnTo>
                    <a:pt x="4911" y="1131"/>
                  </a:lnTo>
                  <a:lnTo>
                    <a:pt x="5073" y="1197"/>
                  </a:lnTo>
                  <a:lnTo>
                    <a:pt x="5256" y="1281"/>
                  </a:lnTo>
                  <a:lnTo>
                    <a:pt x="5475" y="1401"/>
                  </a:lnTo>
                  <a:lnTo>
                    <a:pt x="5628" y="1482"/>
                  </a:lnTo>
                  <a:lnTo>
                    <a:pt x="5759" y="1572"/>
                  </a:lnTo>
                  <a:lnTo>
                    <a:pt x="5759" y="633"/>
                  </a:lnTo>
                  <a:lnTo>
                    <a:pt x="5493" y="570"/>
                  </a:lnTo>
                  <a:lnTo>
                    <a:pt x="5214" y="501"/>
                  </a:lnTo>
                  <a:lnTo>
                    <a:pt x="4950" y="444"/>
                  </a:lnTo>
                  <a:lnTo>
                    <a:pt x="4701" y="396"/>
                  </a:lnTo>
                  <a:lnTo>
                    <a:pt x="4425" y="348"/>
                  </a:lnTo>
                  <a:lnTo>
                    <a:pt x="4110" y="294"/>
                  </a:lnTo>
                  <a:lnTo>
                    <a:pt x="3813" y="252"/>
                  </a:lnTo>
                  <a:lnTo>
                    <a:pt x="3549" y="213"/>
                  </a:lnTo>
                  <a:lnTo>
                    <a:pt x="3261" y="183"/>
                  </a:lnTo>
                  <a:lnTo>
                    <a:pt x="3015" y="153"/>
                  </a:lnTo>
                  <a:lnTo>
                    <a:pt x="2757" y="129"/>
                  </a:lnTo>
                  <a:lnTo>
                    <a:pt x="2520" y="105"/>
                  </a:lnTo>
                  <a:lnTo>
                    <a:pt x="2301" y="87"/>
                  </a:lnTo>
                  <a:lnTo>
                    <a:pt x="2013" y="66"/>
                  </a:lnTo>
                  <a:lnTo>
                    <a:pt x="1731" y="48"/>
                  </a:lnTo>
                  <a:lnTo>
                    <a:pt x="1524" y="39"/>
                  </a:lnTo>
                  <a:lnTo>
                    <a:pt x="1260" y="27"/>
                  </a:lnTo>
                  <a:lnTo>
                    <a:pt x="966" y="15"/>
                  </a:lnTo>
                  <a:lnTo>
                    <a:pt x="714" y="12"/>
                  </a:lnTo>
                  <a:lnTo>
                    <a:pt x="510" y="6"/>
                  </a:lnTo>
                  <a:lnTo>
                    <a:pt x="243" y="0"/>
                  </a:lnTo>
                  <a:lnTo>
                    <a:pt x="0" y="0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7" name="Freeform 8">
              <a:extLst>
                <a:ext uri="{FF2B5EF4-FFF2-40B4-BE49-F238E27FC236}">
                  <a16:creationId xmlns:a16="http://schemas.microsoft.com/office/drawing/2014/main" id="{245DEC01-2C2E-41EF-BA33-63CB0A25EEC8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1130"/>
              <a:ext cx="5760" cy="970"/>
            </a:xfrm>
            <a:custGeom>
              <a:avLst/>
              <a:gdLst>
                <a:gd name="T0" fmla="*/ 0 w 5760"/>
                <a:gd name="T1" fmla="*/ 0 h 970"/>
                <a:gd name="T2" fmla="*/ 0 w 5760"/>
                <a:gd name="T3" fmla="*/ 339 h 970"/>
                <a:gd name="T4" fmla="*/ 318 w 5760"/>
                <a:gd name="T5" fmla="*/ 342 h 970"/>
                <a:gd name="T6" fmla="*/ 591 w 5760"/>
                <a:gd name="T7" fmla="*/ 348 h 970"/>
                <a:gd name="T8" fmla="*/ 846 w 5760"/>
                <a:gd name="T9" fmla="*/ 354 h 970"/>
                <a:gd name="T10" fmla="*/ 1074 w 5760"/>
                <a:gd name="T11" fmla="*/ 360 h 970"/>
                <a:gd name="T12" fmla="*/ 1314 w 5760"/>
                <a:gd name="T13" fmla="*/ 366 h 970"/>
                <a:gd name="T14" fmla="*/ 1599 w 5760"/>
                <a:gd name="T15" fmla="*/ 381 h 970"/>
                <a:gd name="T16" fmla="*/ 1911 w 5760"/>
                <a:gd name="T17" fmla="*/ 399 h 970"/>
                <a:gd name="T18" fmla="*/ 2241 w 5760"/>
                <a:gd name="T19" fmla="*/ 420 h 970"/>
                <a:gd name="T20" fmla="*/ 2619 w 5760"/>
                <a:gd name="T21" fmla="*/ 453 h 970"/>
                <a:gd name="T22" fmla="*/ 2889 w 5760"/>
                <a:gd name="T23" fmla="*/ 477 h 970"/>
                <a:gd name="T24" fmla="*/ 3177 w 5760"/>
                <a:gd name="T25" fmla="*/ 507 h 970"/>
                <a:gd name="T26" fmla="*/ 3498 w 5760"/>
                <a:gd name="T27" fmla="*/ 543 h 970"/>
                <a:gd name="T28" fmla="*/ 3813 w 5760"/>
                <a:gd name="T29" fmla="*/ 585 h 970"/>
                <a:gd name="T30" fmla="*/ 4044 w 5760"/>
                <a:gd name="T31" fmla="*/ 618 h 970"/>
                <a:gd name="T32" fmla="*/ 4365 w 5760"/>
                <a:gd name="T33" fmla="*/ 669 h 970"/>
                <a:gd name="T34" fmla="*/ 4683 w 5760"/>
                <a:gd name="T35" fmla="*/ 726 h 970"/>
                <a:gd name="T36" fmla="*/ 4980 w 5760"/>
                <a:gd name="T37" fmla="*/ 786 h 970"/>
                <a:gd name="T38" fmla="*/ 5268 w 5760"/>
                <a:gd name="T39" fmla="*/ 846 h 970"/>
                <a:gd name="T40" fmla="*/ 5646 w 5760"/>
                <a:gd name="T41" fmla="*/ 942 h 970"/>
                <a:gd name="T42" fmla="*/ 5759 w 5760"/>
                <a:gd name="T43" fmla="*/ 969 h 970"/>
                <a:gd name="T44" fmla="*/ 5759 w 5760"/>
                <a:gd name="T45" fmla="*/ 0 h 970"/>
                <a:gd name="T46" fmla="*/ 0 w 5760"/>
                <a:gd name="T47" fmla="*/ 0 h 970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5760" h="970">
                  <a:moveTo>
                    <a:pt x="0" y="0"/>
                  </a:moveTo>
                  <a:lnTo>
                    <a:pt x="0" y="339"/>
                  </a:lnTo>
                  <a:lnTo>
                    <a:pt x="318" y="342"/>
                  </a:lnTo>
                  <a:lnTo>
                    <a:pt x="591" y="348"/>
                  </a:lnTo>
                  <a:lnTo>
                    <a:pt x="846" y="354"/>
                  </a:lnTo>
                  <a:lnTo>
                    <a:pt x="1074" y="360"/>
                  </a:lnTo>
                  <a:lnTo>
                    <a:pt x="1314" y="366"/>
                  </a:lnTo>
                  <a:lnTo>
                    <a:pt x="1599" y="381"/>
                  </a:lnTo>
                  <a:lnTo>
                    <a:pt x="1911" y="399"/>
                  </a:lnTo>
                  <a:lnTo>
                    <a:pt x="2241" y="420"/>
                  </a:lnTo>
                  <a:lnTo>
                    <a:pt x="2619" y="453"/>
                  </a:lnTo>
                  <a:lnTo>
                    <a:pt x="2889" y="477"/>
                  </a:lnTo>
                  <a:lnTo>
                    <a:pt x="3177" y="507"/>
                  </a:lnTo>
                  <a:lnTo>
                    <a:pt x="3498" y="543"/>
                  </a:lnTo>
                  <a:lnTo>
                    <a:pt x="3813" y="585"/>
                  </a:lnTo>
                  <a:lnTo>
                    <a:pt x="4044" y="618"/>
                  </a:lnTo>
                  <a:lnTo>
                    <a:pt x="4365" y="669"/>
                  </a:lnTo>
                  <a:lnTo>
                    <a:pt x="4683" y="726"/>
                  </a:lnTo>
                  <a:lnTo>
                    <a:pt x="4980" y="786"/>
                  </a:lnTo>
                  <a:lnTo>
                    <a:pt x="5268" y="846"/>
                  </a:lnTo>
                  <a:lnTo>
                    <a:pt x="5646" y="942"/>
                  </a:lnTo>
                  <a:lnTo>
                    <a:pt x="5759" y="969"/>
                  </a:lnTo>
                  <a:lnTo>
                    <a:pt x="5759" y="0"/>
                  </a:lnTo>
                  <a:lnTo>
                    <a:pt x="0" y="0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8" name="Freeform 9">
              <a:extLst>
                <a:ext uri="{FF2B5EF4-FFF2-40B4-BE49-F238E27FC236}">
                  <a16:creationId xmlns:a16="http://schemas.microsoft.com/office/drawing/2014/main" id="{7D273BCC-9472-4506-B08A-468E11674F4A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-13"/>
              <a:ext cx="5760" cy="1060"/>
            </a:xfrm>
            <a:custGeom>
              <a:avLst/>
              <a:gdLst>
                <a:gd name="T0" fmla="*/ 0 w 5760"/>
                <a:gd name="T1" fmla="*/ 753 h 1060"/>
                <a:gd name="T2" fmla="*/ 0 w 5760"/>
                <a:gd name="T3" fmla="*/ 1059 h 1060"/>
                <a:gd name="T4" fmla="*/ 5759 w 5760"/>
                <a:gd name="T5" fmla="*/ 1059 h 1060"/>
                <a:gd name="T6" fmla="*/ 5759 w 5760"/>
                <a:gd name="T7" fmla="*/ 0 h 1060"/>
                <a:gd name="T8" fmla="*/ 5430 w 5760"/>
                <a:gd name="T9" fmla="*/ 0 h 1060"/>
                <a:gd name="T10" fmla="*/ 5298 w 5760"/>
                <a:gd name="T11" fmla="*/ 84 h 1060"/>
                <a:gd name="T12" fmla="*/ 5136 w 5760"/>
                <a:gd name="T13" fmla="*/ 159 h 1060"/>
                <a:gd name="T14" fmla="*/ 4968 w 5760"/>
                <a:gd name="T15" fmla="*/ 222 h 1060"/>
                <a:gd name="T16" fmla="*/ 4812 w 5760"/>
                <a:gd name="T17" fmla="*/ 267 h 1060"/>
                <a:gd name="T18" fmla="*/ 4626 w 5760"/>
                <a:gd name="T19" fmla="*/ 324 h 1060"/>
                <a:gd name="T20" fmla="*/ 4440 w 5760"/>
                <a:gd name="T21" fmla="*/ 366 h 1060"/>
                <a:gd name="T22" fmla="*/ 4230 w 5760"/>
                <a:gd name="T23" fmla="*/ 414 h 1060"/>
                <a:gd name="T24" fmla="*/ 3939 w 5760"/>
                <a:gd name="T25" fmla="*/ 468 h 1060"/>
                <a:gd name="T26" fmla="*/ 3711 w 5760"/>
                <a:gd name="T27" fmla="*/ 504 h 1060"/>
                <a:gd name="T28" fmla="*/ 3441 w 5760"/>
                <a:gd name="T29" fmla="*/ 543 h 1060"/>
                <a:gd name="T30" fmla="*/ 3189 w 5760"/>
                <a:gd name="T31" fmla="*/ 579 h 1060"/>
                <a:gd name="T32" fmla="*/ 2925 w 5760"/>
                <a:gd name="T33" fmla="*/ 606 h 1060"/>
                <a:gd name="T34" fmla="*/ 2679 w 5760"/>
                <a:gd name="T35" fmla="*/ 633 h 1060"/>
                <a:gd name="T36" fmla="*/ 2418 w 5760"/>
                <a:gd name="T37" fmla="*/ 654 h 1060"/>
                <a:gd name="T38" fmla="*/ 2142 w 5760"/>
                <a:gd name="T39" fmla="*/ 675 h 1060"/>
                <a:gd name="T40" fmla="*/ 1896 w 5760"/>
                <a:gd name="T41" fmla="*/ 693 h 1060"/>
                <a:gd name="T42" fmla="*/ 1647 w 5760"/>
                <a:gd name="T43" fmla="*/ 708 h 1060"/>
                <a:gd name="T44" fmla="*/ 1404 w 5760"/>
                <a:gd name="T45" fmla="*/ 720 h 1060"/>
                <a:gd name="T46" fmla="*/ 1170 w 5760"/>
                <a:gd name="T47" fmla="*/ 732 h 1060"/>
                <a:gd name="T48" fmla="*/ 906 w 5760"/>
                <a:gd name="T49" fmla="*/ 738 h 1060"/>
                <a:gd name="T50" fmla="*/ 534 w 5760"/>
                <a:gd name="T51" fmla="*/ 747 h 1060"/>
                <a:gd name="T52" fmla="*/ 201 w 5760"/>
                <a:gd name="T53" fmla="*/ 753 h 1060"/>
                <a:gd name="T54" fmla="*/ 0 w 5760"/>
                <a:gd name="T55" fmla="*/ 753 h 1060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5760" h="1060">
                  <a:moveTo>
                    <a:pt x="0" y="753"/>
                  </a:moveTo>
                  <a:lnTo>
                    <a:pt x="0" y="1059"/>
                  </a:lnTo>
                  <a:lnTo>
                    <a:pt x="5759" y="1059"/>
                  </a:lnTo>
                  <a:lnTo>
                    <a:pt x="5759" y="0"/>
                  </a:lnTo>
                  <a:lnTo>
                    <a:pt x="5430" y="0"/>
                  </a:lnTo>
                  <a:lnTo>
                    <a:pt x="5298" y="84"/>
                  </a:lnTo>
                  <a:lnTo>
                    <a:pt x="5136" y="159"/>
                  </a:lnTo>
                  <a:lnTo>
                    <a:pt x="4968" y="222"/>
                  </a:lnTo>
                  <a:lnTo>
                    <a:pt x="4812" y="267"/>
                  </a:lnTo>
                  <a:lnTo>
                    <a:pt x="4626" y="324"/>
                  </a:lnTo>
                  <a:lnTo>
                    <a:pt x="4440" y="366"/>
                  </a:lnTo>
                  <a:lnTo>
                    <a:pt x="4230" y="414"/>
                  </a:lnTo>
                  <a:lnTo>
                    <a:pt x="3939" y="468"/>
                  </a:lnTo>
                  <a:lnTo>
                    <a:pt x="3711" y="504"/>
                  </a:lnTo>
                  <a:lnTo>
                    <a:pt x="3441" y="543"/>
                  </a:lnTo>
                  <a:lnTo>
                    <a:pt x="3189" y="579"/>
                  </a:lnTo>
                  <a:lnTo>
                    <a:pt x="2925" y="606"/>
                  </a:lnTo>
                  <a:lnTo>
                    <a:pt x="2679" y="633"/>
                  </a:lnTo>
                  <a:lnTo>
                    <a:pt x="2418" y="654"/>
                  </a:lnTo>
                  <a:lnTo>
                    <a:pt x="2142" y="675"/>
                  </a:lnTo>
                  <a:lnTo>
                    <a:pt x="1896" y="693"/>
                  </a:lnTo>
                  <a:lnTo>
                    <a:pt x="1647" y="708"/>
                  </a:lnTo>
                  <a:lnTo>
                    <a:pt x="1404" y="720"/>
                  </a:lnTo>
                  <a:lnTo>
                    <a:pt x="1170" y="732"/>
                  </a:lnTo>
                  <a:lnTo>
                    <a:pt x="906" y="738"/>
                  </a:lnTo>
                  <a:lnTo>
                    <a:pt x="534" y="747"/>
                  </a:lnTo>
                  <a:lnTo>
                    <a:pt x="201" y="753"/>
                  </a:lnTo>
                  <a:lnTo>
                    <a:pt x="0" y="753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39" name="Freeform 10">
              <a:extLst>
                <a:ext uri="{FF2B5EF4-FFF2-40B4-BE49-F238E27FC236}">
                  <a16:creationId xmlns:a16="http://schemas.microsoft.com/office/drawing/2014/main" id="{C0CE1349-1C80-472F-AC9D-E24580A916EB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-13"/>
              <a:ext cx="5284" cy="673"/>
            </a:xfrm>
            <a:custGeom>
              <a:avLst/>
              <a:gdLst>
                <a:gd name="T0" fmla="*/ 0 w 5284"/>
                <a:gd name="T1" fmla="*/ 366 h 673"/>
                <a:gd name="T2" fmla="*/ 0 w 5284"/>
                <a:gd name="T3" fmla="*/ 672 h 673"/>
                <a:gd name="T4" fmla="*/ 303 w 5284"/>
                <a:gd name="T5" fmla="*/ 672 h 673"/>
                <a:gd name="T6" fmla="*/ 723 w 5284"/>
                <a:gd name="T7" fmla="*/ 663 h 673"/>
                <a:gd name="T8" fmla="*/ 1020 w 5284"/>
                <a:gd name="T9" fmla="*/ 654 h 673"/>
                <a:gd name="T10" fmla="*/ 1302 w 5284"/>
                <a:gd name="T11" fmla="*/ 642 h 673"/>
                <a:gd name="T12" fmla="*/ 1554 w 5284"/>
                <a:gd name="T13" fmla="*/ 630 h 673"/>
                <a:gd name="T14" fmla="*/ 1779 w 5284"/>
                <a:gd name="T15" fmla="*/ 615 h 673"/>
                <a:gd name="T16" fmla="*/ 1962 w 5284"/>
                <a:gd name="T17" fmla="*/ 606 h 673"/>
                <a:gd name="T18" fmla="*/ 2193 w 5284"/>
                <a:gd name="T19" fmla="*/ 588 h 673"/>
                <a:gd name="T20" fmla="*/ 2448 w 5284"/>
                <a:gd name="T21" fmla="*/ 570 h 673"/>
                <a:gd name="T22" fmla="*/ 2700 w 5284"/>
                <a:gd name="T23" fmla="*/ 546 h 673"/>
                <a:gd name="T24" fmla="*/ 2904 w 5284"/>
                <a:gd name="T25" fmla="*/ 528 h 673"/>
                <a:gd name="T26" fmla="*/ 3138 w 5284"/>
                <a:gd name="T27" fmla="*/ 498 h 673"/>
                <a:gd name="T28" fmla="*/ 3324 w 5284"/>
                <a:gd name="T29" fmla="*/ 474 h 673"/>
                <a:gd name="T30" fmla="*/ 3534 w 5284"/>
                <a:gd name="T31" fmla="*/ 447 h 673"/>
                <a:gd name="T32" fmla="*/ 3735 w 5284"/>
                <a:gd name="T33" fmla="*/ 420 h 673"/>
                <a:gd name="T34" fmla="*/ 3933 w 5284"/>
                <a:gd name="T35" fmla="*/ 384 h 673"/>
                <a:gd name="T36" fmla="*/ 4116 w 5284"/>
                <a:gd name="T37" fmla="*/ 351 h 673"/>
                <a:gd name="T38" fmla="*/ 4266 w 5284"/>
                <a:gd name="T39" fmla="*/ 318 h 673"/>
                <a:gd name="T40" fmla="*/ 4446 w 5284"/>
                <a:gd name="T41" fmla="*/ 279 h 673"/>
                <a:gd name="T42" fmla="*/ 4620 w 5284"/>
                <a:gd name="T43" fmla="*/ 237 h 673"/>
                <a:gd name="T44" fmla="*/ 4779 w 5284"/>
                <a:gd name="T45" fmla="*/ 192 h 673"/>
                <a:gd name="T46" fmla="*/ 4920 w 5284"/>
                <a:gd name="T47" fmla="*/ 147 h 673"/>
                <a:gd name="T48" fmla="*/ 5085 w 5284"/>
                <a:gd name="T49" fmla="*/ 90 h 673"/>
                <a:gd name="T50" fmla="*/ 5193 w 5284"/>
                <a:gd name="T51" fmla="*/ 42 h 673"/>
                <a:gd name="T52" fmla="*/ 5283 w 5284"/>
                <a:gd name="T53" fmla="*/ 0 h 673"/>
                <a:gd name="T54" fmla="*/ 3201 w 5284"/>
                <a:gd name="T55" fmla="*/ 0 h 673"/>
                <a:gd name="T56" fmla="*/ 2982 w 5284"/>
                <a:gd name="T57" fmla="*/ 57 h 673"/>
                <a:gd name="T58" fmla="*/ 2775 w 5284"/>
                <a:gd name="T59" fmla="*/ 108 h 673"/>
                <a:gd name="T60" fmla="*/ 2562 w 5284"/>
                <a:gd name="T61" fmla="*/ 150 h 673"/>
                <a:gd name="T62" fmla="*/ 2397 w 5284"/>
                <a:gd name="T63" fmla="*/ 183 h 673"/>
                <a:gd name="T64" fmla="*/ 2205 w 5284"/>
                <a:gd name="T65" fmla="*/ 213 h 673"/>
                <a:gd name="T66" fmla="*/ 2001 w 5284"/>
                <a:gd name="T67" fmla="*/ 243 h 673"/>
                <a:gd name="T68" fmla="*/ 1776 w 5284"/>
                <a:gd name="T69" fmla="*/ 273 h 673"/>
                <a:gd name="T70" fmla="*/ 1536 w 5284"/>
                <a:gd name="T71" fmla="*/ 297 h 673"/>
                <a:gd name="T72" fmla="*/ 1344 w 5284"/>
                <a:gd name="T73" fmla="*/ 312 h 673"/>
                <a:gd name="T74" fmla="*/ 1134 w 5284"/>
                <a:gd name="T75" fmla="*/ 330 h 673"/>
                <a:gd name="T76" fmla="*/ 921 w 5284"/>
                <a:gd name="T77" fmla="*/ 342 h 673"/>
                <a:gd name="T78" fmla="*/ 696 w 5284"/>
                <a:gd name="T79" fmla="*/ 354 h 673"/>
                <a:gd name="T80" fmla="*/ 501 w 5284"/>
                <a:gd name="T81" fmla="*/ 360 h 673"/>
                <a:gd name="T82" fmla="*/ 279 w 5284"/>
                <a:gd name="T83" fmla="*/ 366 h 673"/>
                <a:gd name="T84" fmla="*/ 99 w 5284"/>
                <a:gd name="T85" fmla="*/ 369 h 673"/>
                <a:gd name="T86" fmla="*/ 0 w 5284"/>
                <a:gd name="T87" fmla="*/ 366 h 673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5284" h="673">
                  <a:moveTo>
                    <a:pt x="0" y="366"/>
                  </a:moveTo>
                  <a:lnTo>
                    <a:pt x="0" y="672"/>
                  </a:lnTo>
                  <a:lnTo>
                    <a:pt x="303" y="672"/>
                  </a:lnTo>
                  <a:lnTo>
                    <a:pt x="723" y="663"/>
                  </a:lnTo>
                  <a:lnTo>
                    <a:pt x="1020" y="654"/>
                  </a:lnTo>
                  <a:lnTo>
                    <a:pt x="1302" y="642"/>
                  </a:lnTo>
                  <a:lnTo>
                    <a:pt x="1554" y="630"/>
                  </a:lnTo>
                  <a:lnTo>
                    <a:pt x="1779" y="615"/>
                  </a:lnTo>
                  <a:lnTo>
                    <a:pt x="1962" y="606"/>
                  </a:lnTo>
                  <a:lnTo>
                    <a:pt x="2193" y="588"/>
                  </a:lnTo>
                  <a:lnTo>
                    <a:pt x="2448" y="570"/>
                  </a:lnTo>
                  <a:lnTo>
                    <a:pt x="2700" y="546"/>
                  </a:lnTo>
                  <a:lnTo>
                    <a:pt x="2904" y="528"/>
                  </a:lnTo>
                  <a:lnTo>
                    <a:pt x="3138" y="498"/>
                  </a:lnTo>
                  <a:lnTo>
                    <a:pt x="3324" y="474"/>
                  </a:lnTo>
                  <a:lnTo>
                    <a:pt x="3534" y="447"/>
                  </a:lnTo>
                  <a:lnTo>
                    <a:pt x="3735" y="420"/>
                  </a:lnTo>
                  <a:lnTo>
                    <a:pt x="3933" y="384"/>
                  </a:lnTo>
                  <a:lnTo>
                    <a:pt x="4116" y="351"/>
                  </a:lnTo>
                  <a:lnTo>
                    <a:pt x="4266" y="318"/>
                  </a:lnTo>
                  <a:lnTo>
                    <a:pt x="4446" y="279"/>
                  </a:lnTo>
                  <a:lnTo>
                    <a:pt x="4620" y="237"/>
                  </a:lnTo>
                  <a:lnTo>
                    <a:pt x="4779" y="192"/>
                  </a:lnTo>
                  <a:lnTo>
                    <a:pt x="4920" y="147"/>
                  </a:lnTo>
                  <a:lnTo>
                    <a:pt x="5085" y="90"/>
                  </a:lnTo>
                  <a:lnTo>
                    <a:pt x="5193" y="42"/>
                  </a:lnTo>
                  <a:lnTo>
                    <a:pt x="5283" y="0"/>
                  </a:lnTo>
                  <a:lnTo>
                    <a:pt x="3201" y="0"/>
                  </a:lnTo>
                  <a:lnTo>
                    <a:pt x="2982" y="57"/>
                  </a:lnTo>
                  <a:lnTo>
                    <a:pt x="2775" y="108"/>
                  </a:lnTo>
                  <a:lnTo>
                    <a:pt x="2562" y="150"/>
                  </a:lnTo>
                  <a:lnTo>
                    <a:pt x="2397" y="183"/>
                  </a:lnTo>
                  <a:lnTo>
                    <a:pt x="2205" y="213"/>
                  </a:lnTo>
                  <a:lnTo>
                    <a:pt x="2001" y="243"/>
                  </a:lnTo>
                  <a:lnTo>
                    <a:pt x="1776" y="273"/>
                  </a:lnTo>
                  <a:lnTo>
                    <a:pt x="1536" y="297"/>
                  </a:lnTo>
                  <a:lnTo>
                    <a:pt x="1344" y="312"/>
                  </a:lnTo>
                  <a:lnTo>
                    <a:pt x="1134" y="330"/>
                  </a:lnTo>
                  <a:lnTo>
                    <a:pt x="921" y="342"/>
                  </a:lnTo>
                  <a:lnTo>
                    <a:pt x="696" y="354"/>
                  </a:lnTo>
                  <a:lnTo>
                    <a:pt x="501" y="360"/>
                  </a:lnTo>
                  <a:lnTo>
                    <a:pt x="279" y="366"/>
                  </a:lnTo>
                  <a:lnTo>
                    <a:pt x="99" y="369"/>
                  </a:lnTo>
                  <a:lnTo>
                    <a:pt x="0" y="366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40" name="Freeform 11">
              <a:extLst>
                <a:ext uri="{FF2B5EF4-FFF2-40B4-BE49-F238E27FC236}">
                  <a16:creationId xmlns:a16="http://schemas.microsoft.com/office/drawing/2014/main" id="{F337775B-C048-40CB-BC74-CC60230EE221}"/>
                </a:ext>
              </a:extLst>
            </p:cNvPr>
            <p:cNvSpPr>
              <a:spLocks/>
            </p:cNvSpPr>
            <p:nvPr/>
          </p:nvSpPr>
          <p:spPr bwMode="white">
            <a:xfrm>
              <a:off x="0" y="-13"/>
              <a:ext cx="2884" cy="286"/>
            </a:xfrm>
            <a:custGeom>
              <a:avLst/>
              <a:gdLst>
                <a:gd name="T0" fmla="*/ 0 w 2884"/>
                <a:gd name="T1" fmla="*/ 0 h 286"/>
                <a:gd name="T2" fmla="*/ 0 w 2884"/>
                <a:gd name="T3" fmla="*/ 285 h 286"/>
                <a:gd name="T4" fmla="*/ 192 w 2884"/>
                <a:gd name="T5" fmla="*/ 285 h 286"/>
                <a:gd name="T6" fmla="*/ 384 w 2884"/>
                <a:gd name="T7" fmla="*/ 282 h 286"/>
                <a:gd name="T8" fmla="*/ 579 w 2884"/>
                <a:gd name="T9" fmla="*/ 276 h 286"/>
                <a:gd name="T10" fmla="*/ 789 w 2884"/>
                <a:gd name="T11" fmla="*/ 267 h 286"/>
                <a:gd name="T12" fmla="*/ 999 w 2884"/>
                <a:gd name="T13" fmla="*/ 258 h 286"/>
                <a:gd name="T14" fmla="*/ 1161 w 2884"/>
                <a:gd name="T15" fmla="*/ 246 h 286"/>
                <a:gd name="T16" fmla="*/ 1302 w 2884"/>
                <a:gd name="T17" fmla="*/ 234 h 286"/>
                <a:gd name="T18" fmla="*/ 1458 w 2884"/>
                <a:gd name="T19" fmla="*/ 222 h 286"/>
                <a:gd name="T20" fmla="*/ 1665 w 2884"/>
                <a:gd name="T21" fmla="*/ 201 h 286"/>
                <a:gd name="T22" fmla="*/ 1992 w 2884"/>
                <a:gd name="T23" fmla="*/ 159 h 286"/>
                <a:gd name="T24" fmla="*/ 2301 w 2884"/>
                <a:gd name="T25" fmla="*/ 117 h 286"/>
                <a:gd name="T26" fmla="*/ 2604 w 2884"/>
                <a:gd name="T27" fmla="*/ 60 h 286"/>
                <a:gd name="T28" fmla="*/ 2883 w 2884"/>
                <a:gd name="T29" fmla="*/ 0 h 286"/>
                <a:gd name="T30" fmla="*/ 0 w 2884"/>
                <a:gd name="T31" fmla="*/ 0 h 28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2884" h="286">
                  <a:moveTo>
                    <a:pt x="0" y="0"/>
                  </a:moveTo>
                  <a:lnTo>
                    <a:pt x="0" y="285"/>
                  </a:lnTo>
                  <a:lnTo>
                    <a:pt x="192" y="285"/>
                  </a:lnTo>
                  <a:lnTo>
                    <a:pt x="384" y="282"/>
                  </a:lnTo>
                  <a:lnTo>
                    <a:pt x="579" y="276"/>
                  </a:lnTo>
                  <a:lnTo>
                    <a:pt x="789" y="267"/>
                  </a:lnTo>
                  <a:lnTo>
                    <a:pt x="999" y="258"/>
                  </a:lnTo>
                  <a:lnTo>
                    <a:pt x="1161" y="246"/>
                  </a:lnTo>
                  <a:lnTo>
                    <a:pt x="1302" y="234"/>
                  </a:lnTo>
                  <a:lnTo>
                    <a:pt x="1458" y="222"/>
                  </a:lnTo>
                  <a:lnTo>
                    <a:pt x="1665" y="201"/>
                  </a:lnTo>
                  <a:lnTo>
                    <a:pt x="1992" y="159"/>
                  </a:lnTo>
                  <a:lnTo>
                    <a:pt x="2301" y="117"/>
                  </a:lnTo>
                  <a:lnTo>
                    <a:pt x="2604" y="60"/>
                  </a:lnTo>
                  <a:lnTo>
                    <a:pt x="2883" y="0"/>
                  </a:lnTo>
                  <a:lnTo>
                    <a:pt x="0" y="0"/>
                  </a:lnTo>
                </a:path>
              </a:pathLst>
            </a:cu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27" name="Rectangle 12">
            <a:extLst>
              <a:ext uri="{FF2B5EF4-FFF2-40B4-BE49-F238E27FC236}">
                <a16:creationId xmlns:a16="http://schemas.microsoft.com/office/drawing/2014/main" id="{84A9B57F-8068-4C86-9D1C-573AC2173B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13">
            <a:extLst>
              <a:ext uri="{FF2B5EF4-FFF2-40B4-BE49-F238E27FC236}">
                <a16:creationId xmlns:a16="http://schemas.microsoft.com/office/drawing/2014/main" id="{593059E7-F022-4398-B24B-99EA011E68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3086" name="Rectangle 14">
            <a:extLst>
              <a:ext uri="{FF2B5EF4-FFF2-40B4-BE49-F238E27FC236}">
                <a16:creationId xmlns:a16="http://schemas.microsoft.com/office/drawing/2014/main" id="{573C66ED-0E8D-487E-8199-E9F168622A36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1722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3087" name="Rectangle 15">
            <a:extLst>
              <a:ext uri="{FF2B5EF4-FFF2-40B4-BE49-F238E27FC236}">
                <a16:creationId xmlns:a16="http://schemas.microsoft.com/office/drawing/2014/main" id="{74EA5FB8-7FF4-4969-A40A-26BC4831321A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0198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3088" name="Rectangle 16">
            <a:extLst>
              <a:ext uri="{FF2B5EF4-FFF2-40B4-BE49-F238E27FC236}">
                <a16:creationId xmlns:a16="http://schemas.microsoft.com/office/drawing/2014/main" id="{F4EC5364-E8E0-4772-B530-E89FC43F3C7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4290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714EF06D-2F14-4F13-8136-A146BD6D1FA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572" r:id="rId1"/>
    <p:sldLayoutId id="2147484562" r:id="rId2"/>
    <p:sldLayoutId id="2147484563" r:id="rId3"/>
    <p:sldLayoutId id="2147484564" r:id="rId4"/>
    <p:sldLayoutId id="2147484565" r:id="rId5"/>
    <p:sldLayoutId id="2147484566" r:id="rId6"/>
    <p:sldLayoutId id="2147484567" r:id="rId7"/>
    <p:sldLayoutId id="2147484568" r:id="rId8"/>
    <p:sldLayoutId id="2147484569" r:id="rId9"/>
    <p:sldLayoutId id="2147484570" r:id="rId10"/>
    <p:sldLayoutId id="2147484571" r:id="rId11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folHlink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folHlink"/>
          </a:solidFill>
          <a:latin typeface="Tahoma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folHlink"/>
          </a:solidFill>
          <a:latin typeface="Tahoma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folHlink"/>
          </a:solidFill>
          <a:latin typeface="Tahoma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folHlink"/>
          </a:solidFill>
          <a:latin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folHlink"/>
          </a:solidFill>
          <a:latin typeface="Tahom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folHlink"/>
          </a:solidFill>
          <a:latin typeface="Tahom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folHlink"/>
          </a:solidFill>
          <a:latin typeface="Tahom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folHlink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consensys.github.io/smart-contract-best-practices/recommendations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Aspect_weaver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clipse.org/aspectj/doc/released/progguide/starting-aspectj.htm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o7planning.org/en/10257/java-aspect-oriented-programming-tutorial-with-aspectj" TargetMode="Externa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EB2D507D-8E14-4D10-9A7E-53BFC3F4ECD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00100" y="838200"/>
            <a:ext cx="7543800" cy="5181600"/>
          </a:xfrm>
        </p:spPr>
        <p:txBody>
          <a:bodyPr/>
          <a:lstStyle/>
          <a:p>
            <a:pPr eaLnBrk="1" hangingPunct="1"/>
            <a:r>
              <a:rPr lang="en-US" altLang="en-US" sz="6000" dirty="0"/>
              <a:t>CSE 522 &amp; 410J</a:t>
            </a:r>
            <a:br>
              <a:rPr lang="en-US" altLang="en-US" sz="6000" dirty="0"/>
            </a:br>
            <a:br>
              <a:rPr lang="en-US" altLang="en-US" sz="6000" dirty="0"/>
            </a:br>
            <a:r>
              <a:rPr lang="en-US" altLang="en-US" sz="6000" dirty="0"/>
              <a:t>Lecture 20</a:t>
            </a:r>
            <a:br>
              <a:rPr lang="en-US" altLang="en-US" sz="6000" dirty="0"/>
            </a:br>
            <a:br>
              <a:rPr lang="en-US" altLang="en-US" sz="6000" dirty="0"/>
            </a:br>
            <a:r>
              <a:rPr lang="en-US" altLang="en-US" sz="6000" dirty="0"/>
              <a:t>November 10, 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91747-342E-4366-B643-1000C9373C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8810" y="6705600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en-US"/>
              <a:t>11/10/2020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B2075-6293-41B3-86AD-E828DD538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38240" y="67056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en-US"/>
              <a:t>CSE 410J and CSE 522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62044-A7A6-460B-BEB2-C3938C49F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8000" y="6685280"/>
            <a:ext cx="1905000" cy="457200"/>
          </a:xfrm>
        </p:spPr>
        <p:txBody>
          <a:bodyPr/>
          <a:lstStyle/>
          <a:p>
            <a:pPr>
              <a:defRPr/>
            </a:pPr>
            <a:fld id="{86D1AE2A-48DA-481D-82F7-BFC23E56BC43}" type="slidenum">
              <a:rPr lang="en-US" altLang="en-US" smtClean="0"/>
              <a:pPr>
                <a:defRPr/>
              </a:pPr>
              <a:t>10</a:t>
            </a:fld>
            <a:endParaRPr lang="en-US" alt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F70C6A1-07C3-4FB6-9EBA-C0AE46D40FEE}"/>
              </a:ext>
            </a:extLst>
          </p:cNvPr>
          <p:cNvGrpSpPr/>
          <p:nvPr/>
        </p:nvGrpSpPr>
        <p:grpSpPr>
          <a:xfrm>
            <a:off x="685800" y="266679"/>
            <a:ext cx="5636260" cy="6591321"/>
            <a:chOff x="1652270" y="266679"/>
            <a:chExt cx="5636260" cy="659132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1AB2653-579E-4B60-9037-0DB372F7BD09}"/>
                </a:ext>
              </a:extLst>
            </p:cNvPr>
            <p:cNvSpPr/>
            <p:nvPr/>
          </p:nvSpPr>
          <p:spPr>
            <a:xfrm>
              <a:off x="1652270" y="266679"/>
              <a:ext cx="5636260" cy="6186309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US" sz="1800" b="1" dirty="0">
                  <a:solidFill>
                    <a:srgbClr val="FF00FF"/>
                  </a:solidFill>
                  <a:latin typeface="Consolas" panose="020B0609020204030204" pitchFamily="49" charset="0"/>
                </a:rPr>
                <a:t>//@invariant </a:t>
              </a:r>
              <a:r>
                <a:rPr lang="en-US" sz="1800" b="1" dirty="0">
                  <a:solidFill>
                    <a:srgbClr val="2A00FF"/>
                  </a:solidFill>
                  <a:latin typeface="Consolas" panose="020B0609020204030204" pitchFamily="49" charset="0"/>
                </a:rPr>
                <a:t>balance &gt;= </a:t>
              </a:r>
              <a:r>
                <a:rPr lang="en-US" sz="1800" b="1" dirty="0">
                  <a:solidFill>
                    <a:srgbClr val="FF0000"/>
                  </a:solidFill>
                  <a:latin typeface="Consolas" panose="020B0609020204030204" pitchFamily="49" charset="0"/>
                </a:rPr>
                <a:t>minimum</a:t>
              </a:r>
              <a:endParaRPr lang="en-US" sz="1800" b="1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class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Account {</a:t>
              </a:r>
            </a:p>
            <a:p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	public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Account(</a:t>
              </a:r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int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b="1" dirty="0">
                  <a:solidFill>
                    <a:schemeClr val="bg2"/>
                  </a:solidFill>
                  <a:latin typeface="Consolas" panose="020B0609020204030204" pitchFamily="49" charset="0"/>
                </a:rPr>
                <a:t>b</a:t>
              </a:r>
              <a:r>
                <a:rPr lang="en-US" sz="1800" b="1" dirty="0">
                  <a:solidFill>
                    <a:srgbClr val="6A3E3E"/>
                  </a:solidFill>
                  <a:latin typeface="Consolas" panose="020B0609020204030204" pitchFamily="49" charset="0"/>
                </a:rPr>
                <a:t>, int </a:t>
              </a:r>
              <a:r>
                <a:rPr lang="en-US" sz="1800" b="1" dirty="0">
                  <a:solidFill>
                    <a:schemeClr val="bg2"/>
                  </a:solidFill>
                  <a:latin typeface="Consolas" panose="020B0609020204030204" pitchFamily="49" charset="0"/>
                </a:rPr>
                <a:t>m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) {</a:t>
              </a:r>
            </a:p>
            <a:p>
              <a:r>
                <a:rPr lang="en-US" sz="1800" b="1" dirty="0">
                  <a:solidFill>
                    <a:srgbClr val="0000C0"/>
                  </a:solidFill>
                  <a:latin typeface="Consolas" panose="020B0609020204030204" pitchFamily="49" charset="0"/>
                </a:rPr>
                <a:t>		balance</a:t>
              </a:r>
              <a:r>
                <a:rPr lang="en-US" sz="1800" b="1" dirty="0">
                  <a:solidFill>
                    <a:srgbClr val="FF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b="1" dirty="0">
                  <a:solidFill>
                    <a:schemeClr val="bg2"/>
                  </a:solidFill>
                  <a:latin typeface="Consolas" panose="020B0609020204030204" pitchFamily="49" charset="0"/>
                </a:rPr>
                <a:t>= b;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b="1" dirty="0">
                  <a:solidFill>
                    <a:srgbClr val="FF0000"/>
                  </a:solidFill>
                  <a:latin typeface="Consolas" panose="020B0609020204030204" pitchFamily="49" charset="0"/>
                </a:rPr>
                <a:t>minimum </a:t>
              </a:r>
              <a:r>
                <a:rPr lang="en-US" sz="1800" b="1" dirty="0">
                  <a:solidFill>
                    <a:schemeClr val="bg2"/>
                  </a:solidFill>
                  <a:latin typeface="Consolas" panose="020B0609020204030204" pitchFamily="49" charset="0"/>
                </a:rPr>
                <a:t>= m;</a:t>
              </a:r>
            </a:p>
            <a:p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	}</a:t>
              </a:r>
              <a:endParaRPr lang="en-US" sz="1800" b="1" dirty="0">
                <a:latin typeface="Consolas" panose="020B0609020204030204" pitchFamily="49" charset="0"/>
              </a:endParaRPr>
            </a:p>
            <a:p>
              <a:r>
                <a:rPr lang="en-US" sz="1800" b="1" dirty="0">
                  <a:solidFill>
                    <a:srgbClr val="646464"/>
                  </a:solidFill>
                  <a:latin typeface="Consolas" panose="020B0609020204030204" pitchFamily="49" charset="0"/>
                </a:rPr>
                <a:t>	</a:t>
              </a:r>
              <a:r>
                <a:rPr lang="en-US" sz="1800" b="1" dirty="0">
                  <a:solidFill>
                    <a:srgbClr val="FF00FF"/>
                  </a:solidFill>
                  <a:latin typeface="Consolas" panose="020B0609020204030204" pitchFamily="49" charset="0"/>
                </a:rPr>
                <a:t>//@requires </a:t>
              </a:r>
              <a:r>
                <a:rPr lang="en-US" sz="1800" b="1" dirty="0">
                  <a:solidFill>
                    <a:srgbClr val="2A00FF"/>
                  </a:solidFill>
                  <a:latin typeface="Consolas" panose="020B0609020204030204" pitchFamily="49" charset="0"/>
                </a:rPr>
                <a:t>x &gt; 0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	int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withdraw(</a:t>
              </a:r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int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b="1" dirty="0">
                  <a:solidFill>
                    <a:srgbClr val="6A3E3E"/>
                  </a:solidFill>
                  <a:latin typeface="Consolas" panose="020B0609020204030204" pitchFamily="49" charset="0"/>
                </a:rPr>
                <a:t>x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) {</a:t>
              </a:r>
            </a:p>
            <a:p>
              <a:r>
                <a:rPr lang="en-US" sz="1800" b="1" dirty="0">
                  <a:solidFill>
                    <a:srgbClr val="0000C0"/>
                  </a:solidFill>
                  <a:latin typeface="Consolas" panose="020B0609020204030204" pitchFamily="49" charset="0"/>
                </a:rPr>
                <a:t>		balance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US" sz="1800" b="1" dirty="0">
                  <a:solidFill>
                    <a:srgbClr val="0000C0"/>
                  </a:solidFill>
                  <a:latin typeface="Consolas" panose="020B0609020204030204" pitchFamily="49" charset="0"/>
                </a:rPr>
                <a:t>balance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- </a:t>
              </a:r>
              <a:r>
                <a:rPr lang="en-US" sz="1800" b="1" dirty="0">
                  <a:solidFill>
                    <a:srgbClr val="6A3E3E"/>
                  </a:solidFill>
                  <a:latin typeface="Consolas" panose="020B0609020204030204" pitchFamily="49" charset="0"/>
                </a:rPr>
                <a:t>x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;</a:t>
              </a:r>
            </a:p>
            <a:p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		return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b="1" dirty="0">
                  <a:solidFill>
                    <a:srgbClr val="0000C0"/>
                  </a:solidFill>
                  <a:latin typeface="Consolas" panose="020B0609020204030204" pitchFamily="49" charset="0"/>
                </a:rPr>
                <a:t>balance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;</a:t>
              </a:r>
            </a:p>
            <a:p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	}</a:t>
              </a:r>
              <a:endParaRPr lang="en-US" sz="1800" b="1" dirty="0">
                <a:latin typeface="Consolas" panose="020B0609020204030204" pitchFamily="49" charset="0"/>
              </a:endParaRPr>
            </a:p>
            <a:p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	protected int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b="1" dirty="0">
                  <a:solidFill>
                    <a:srgbClr val="0000C0"/>
                  </a:solidFill>
                  <a:latin typeface="Consolas" panose="020B0609020204030204" pitchFamily="49" charset="0"/>
                </a:rPr>
                <a:t>balance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US" sz="1800" b="1" dirty="0">
                  <a:solidFill>
                    <a:srgbClr val="FF0000"/>
                  </a:solidFill>
                  <a:latin typeface="Consolas" panose="020B0609020204030204" pitchFamily="49" charset="0"/>
                </a:rPr>
                <a:t>minimum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;</a:t>
              </a:r>
            </a:p>
            <a:p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}</a:t>
              </a:r>
            </a:p>
            <a:p>
              <a:endParaRPr lang="en-US" sz="1800" b="1" dirty="0">
                <a:latin typeface="Consolas" panose="020B0609020204030204" pitchFamily="49" charset="0"/>
              </a:endParaRPr>
            </a:p>
            <a:p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class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OD_Account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{</a:t>
              </a:r>
              <a:endParaRPr lang="en-US" sz="1800" b="1" dirty="0">
                <a:latin typeface="Consolas" panose="020B0609020204030204" pitchFamily="49" charset="0"/>
              </a:endParaRPr>
            </a:p>
            <a:p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	public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OD_Account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(</a:t>
              </a:r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int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1800" b="1" dirty="0">
                  <a:solidFill>
                    <a:srgbClr val="6A3E3E"/>
                  </a:solidFill>
                  <a:latin typeface="Consolas" panose="020B0609020204030204" pitchFamily="49" charset="0"/>
                </a:rPr>
                <a:t>b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) {</a:t>
              </a:r>
            </a:p>
            <a:p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		acc = </a:t>
              </a:r>
              <a:r>
                <a:rPr lang="en-US" sz="1800" b="1" dirty="0">
                  <a:solidFill>
                    <a:srgbClr val="0000C0"/>
                  </a:solidFill>
                  <a:latin typeface="Consolas" panose="020B0609020204030204" pitchFamily="49" charset="0"/>
                </a:rPr>
                <a:t>new</a:t>
              </a:r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 Account(b, </a:t>
              </a:r>
              <a:r>
                <a:rPr lang="en-US" sz="1800" b="1" dirty="0">
                  <a:solidFill>
                    <a:srgbClr val="FF0000"/>
                  </a:solidFill>
                  <a:latin typeface="Consolas" panose="020B0609020204030204" pitchFamily="49" charset="0"/>
                </a:rPr>
                <a:t>-1000</a:t>
              </a:r>
              <a:r>
                <a:rPr lang="en-US" sz="1800" b="1" dirty="0">
                  <a:solidFill>
                    <a:srgbClr val="7F0055"/>
                  </a:solidFill>
                  <a:latin typeface="Consolas" panose="020B0609020204030204" pitchFamily="49" charset="0"/>
                </a:rPr>
                <a:t>)</a:t>
              </a:r>
              <a:r>
                <a:rPr lang="en-US" sz="1800" b="1" dirty="0">
                  <a:solidFill>
                    <a:srgbClr val="FF0000"/>
                  </a:solidFill>
                  <a:latin typeface="Consolas" panose="020B0609020204030204" pitchFamily="49" charset="0"/>
                </a:rPr>
                <a:t>;</a:t>
              </a:r>
            </a:p>
            <a:p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	} </a:t>
              </a:r>
            </a:p>
            <a:p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	</a:t>
              </a:r>
              <a:r>
                <a:rPr lang="en-US" sz="1800" b="1" dirty="0">
                  <a:solidFill>
                    <a:srgbClr val="0000C0"/>
                  </a:solidFill>
                  <a:latin typeface="Consolas" panose="020B0609020204030204" pitchFamily="49" charset="0"/>
                </a:rPr>
                <a:t>int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withdraw(int x) {</a:t>
              </a:r>
            </a:p>
            <a:p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		return </a:t>
              </a:r>
              <a:r>
                <a:rPr lang="en-US" sz="1800" b="1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acc.withdraw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(x);</a:t>
              </a:r>
            </a:p>
            <a:p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	}</a:t>
              </a:r>
            </a:p>
            <a:p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	</a:t>
              </a:r>
              <a:r>
                <a:rPr lang="en-US" sz="1800" b="1" dirty="0">
                  <a:solidFill>
                    <a:schemeClr val="bg1">
                      <a:lumMod val="60000"/>
                      <a:lumOff val="40000"/>
                    </a:schemeClr>
                  </a:solidFill>
                  <a:latin typeface="Consolas" panose="020B0609020204030204" pitchFamily="49" charset="0"/>
                </a:rPr>
                <a:t>private</a:t>
              </a:r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Account acc;</a:t>
              </a:r>
            </a:p>
            <a:p>
              <a:r>
                <a:rPr lang="en-US" sz="1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}</a:t>
              </a:r>
              <a:endParaRPr lang="en-US" sz="1800" b="1" dirty="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1B08D690-C5CC-4AB0-8DB7-8AB6F4E2E938}"/>
                </a:ext>
              </a:extLst>
            </p:cNvPr>
            <p:cNvSpPr/>
            <p:nvPr/>
          </p:nvSpPr>
          <p:spPr bwMode="auto">
            <a:xfrm>
              <a:off x="1652270" y="266679"/>
              <a:ext cx="4229100" cy="380157"/>
            </a:xfrm>
            <a:prstGeom prst="roundRect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27B14EB-54E6-47DA-803C-4BD48FE94670}"/>
                </a:ext>
              </a:extLst>
            </p:cNvPr>
            <p:cNvSpPr/>
            <p:nvPr/>
          </p:nvSpPr>
          <p:spPr bwMode="auto">
            <a:xfrm>
              <a:off x="2543810" y="1600200"/>
              <a:ext cx="2528570" cy="380157"/>
            </a:xfrm>
            <a:prstGeom prst="roundRect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8126B3D-B11D-4027-8D9E-C58794BB9C08}"/>
                </a:ext>
              </a:extLst>
            </p:cNvPr>
            <p:cNvSpPr txBox="1"/>
            <p:nvPr/>
          </p:nvSpPr>
          <p:spPr>
            <a:xfrm>
              <a:off x="2269600" y="6488668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sz="18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7990B63-7895-4C4D-8500-A7107F6F3210}"/>
              </a:ext>
            </a:extLst>
          </p:cNvPr>
          <p:cNvSpPr txBox="1"/>
          <p:nvPr/>
        </p:nvSpPr>
        <p:spPr>
          <a:xfrm>
            <a:off x="6553293" y="1909698"/>
            <a:ext cx="2265492" cy="37856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FF00"/>
                </a:solidFill>
              </a:rPr>
              <a:t>We avoid the</a:t>
            </a:r>
          </a:p>
          <a:p>
            <a:r>
              <a:rPr lang="en-US" sz="2000" dirty="0">
                <a:solidFill>
                  <a:srgbClr val="00FF00"/>
                </a:solidFill>
              </a:rPr>
              <a:t>subclass relation</a:t>
            </a:r>
          </a:p>
          <a:p>
            <a:r>
              <a:rPr lang="en-US" sz="2000" dirty="0">
                <a:solidFill>
                  <a:srgbClr val="00FF00"/>
                </a:solidFill>
              </a:rPr>
              <a:t>altogether.</a:t>
            </a:r>
          </a:p>
          <a:p>
            <a:endParaRPr lang="en-US" sz="2000" dirty="0"/>
          </a:p>
          <a:p>
            <a:r>
              <a:rPr lang="en-US" sz="2000" dirty="0">
                <a:solidFill>
                  <a:srgbClr val="FFFF00"/>
                </a:solidFill>
              </a:rPr>
              <a:t>We use delegation</a:t>
            </a:r>
          </a:p>
          <a:p>
            <a:r>
              <a:rPr lang="en-US" sz="2000" dirty="0">
                <a:solidFill>
                  <a:srgbClr val="FFFF00"/>
                </a:solidFill>
              </a:rPr>
              <a:t>instead of</a:t>
            </a:r>
          </a:p>
          <a:p>
            <a:r>
              <a:rPr lang="en-US" sz="2000" dirty="0">
                <a:solidFill>
                  <a:srgbClr val="FFFF00"/>
                </a:solidFill>
              </a:rPr>
              <a:t>inheritance.</a:t>
            </a:r>
          </a:p>
          <a:p>
            <a:endParaRPr lang="en-US" sz="2000" dirty="0"/>
          </a:p>
          <a:p>
            <a:r>
              <a:rPr lang="en-US" sz="2000" dirty="0"/>
              <a:t>Class </a:t>
            </a:r>
            <a:r>
              <a:rPr lang="en-US" sz="2000" dirty="0">
                <a:solidFill>
                  <a:srgbClr val="66CCFF"/>
                </a:solidFill>
              </a:rPr>
              <a:t>Account</a:t>
            </a:r>
          </a:p>
          <a:p>
            <a:r>
              <a:rPr lang="en-US" sz="2000" dirty="0"/>
              <a:t>enforces whatever</a:t>
            </a:r>
          </a:p>
          <a:p>
            <a:r>
              <a:rPr lang="en-US" sz="2000" dirty="0"/>
              <a:t>minimum balance</a:t>
            </a:r>
          </a:p>
          <a:p>
            <a:r>
              <a:rPr lang="en-US" sz="2000" dirty="0"/>
              <a:t>is desired.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476EFC-898E-4480-9CA4-F285ECA8B8E0}"/>
              </a:ext>
            </a:extLst>
          </p:cNvPr>
          <p:cNvSpPr txBox="1"/>
          <p:nvPr/>
        </p:nvSpPr>
        <p:spPr>
          <a:xfrm>
            <a:off x="6774123" y="456757"/>
            <a:ext cx="18238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Better</a:t>
            </a:r>
          </a:p>
          <a:p>
            <a:pPr algn="ctr"/>
            <a:r>
              <a:rPr lang="en-US" sz="3600" dirty="0">
                <a:solidFill>
                  <a:srgbClr val="FFFF00"/>
                </a:solidFill>
              </a:rPr>
              <a:t>Solution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3686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>
            <a:extLst>
              <a:ext uri="{FF2B5EF4-FFF2-40B4-BE49-F238E27FC236}">
                <a16:creationId xmlns:a16="http://schemas.microsoft.com/office/drawing/2014/main" id="{B11BFBD9-CBBD-43E2-BEE5-43B726F850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-25400"/>
            <a:ext cx="7772400" cy="1143000"/>
          </a:xfrm>
        </p:spPr>
        <p:txBody>
          <a:bodyPr/>
          <a:lstStyle/>
          <a:p>
            <a:r>
              <a:rPr lang="en-US" altLang="en-US" dirty="0"/>
              <a:t>Contracts vs JUnit Tests</a:t>
            </a:r>
          </a:p>
        </p:txBody>
      </p:sp>
      <p:sp>
        <p:nvSpPr>
          <p:cNvPr id="40963" name="Content Placeholder 2">
            <a:extLst>
              <a:ext uri="{FF2B5EF4-FFF2-40B4-BE49-F238E27FC236}">
                <a16:creationId xmlns:a16="http://schemas.microsoft.com/office/drawing/2014/main" id="{C7C1D065-6044-4700-BF65-7016E60555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990600"/>
            <a:ext cx="8229600" cy="5562600"/>
          </a:xfrm>
          <a:ln>
            <a:solidFill>
              <a:srgbClr val="66CCFF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 sz="2400" dirty="0"/>
              <a:t>Contracts are useful when software correctness is critical, as in </a:t>
            </a:r>
            <a:r>
              <a:rPr lang="en-US" altLang="en-US" sz="2400" dirty="0">
                <a:solidFill>
                  <a:srgbClr val="00FF00"/>
                </a:solidFill>
              </a:rPr>
              <a:t>safety-critical systems</a:t>
            </a:r>
            <a:r>
              <a:rPr lang="en-US" altLang="en-US" sz="2400" dirty="0"/>
              <a:t>, where cost of failure is very high – loss of life, rocket explosion, etc.</a:t>
            </a:r>
          </a:p>
          <a:p>
            <a:pPr marL="457200" lvl="1" indent="0">
              <a:buNone/>
            </a:pPr>
            <a:endParaRPr lang="en-US" altLang="en-US" sz="2000" dirty="0"/>
          </a:p>
          <a:p>
            <a:r>
              <a:rPr lang="en-US" altLang="en-US" sz="2400" dirty="0"/>
              <a:t>Contracts complement </a:t>
            </a:r>
            <a:r>
              <a:rPr lang="en-US" altLang="en-US" sz="2400" dirty="0">
                <a:solidFill>
                  <a:srgbClr val="FF66FF"/>
                </a:solidFill>
              </a:rPr>
              <a:t>JUnit</a:t>
            </a:r>
            <a:r>
              <a:rPr lang="en-US" altLang="en-US" sz="2400" dirty="0"/>
              <a:t> tests.  </a:t>
            </a:r>
            <a:r>
              <a:rPr lang="en-US" altLang="en-US" sz="2400" dirty="0">
                <a:solidFill>
                  <a:srgbClr val="00FF00"/>
                </a:solidFill>
              </a:rPr>
              <a:t>Contracts</a:t>
            </a:r>
            <a:r>
              <a:rPr lang="en-US" altLang="en-US" sz="2400" dirty="0"/>
              <a:t> are </a:t>
            </a:r>
            <a:r>
              <a:rPr lang="en-US" altLang="en-US" sz="2400" dirty="0">
                <a:solidFill>
                  <a:srgbClr val="00FF00"/>
                </a:solidFill>
              </a:rPr>
              <a:t>internal</a:t>
            </a:r>
            <a:r>
              <a:rPr lang="en-US" altLang="en-US" sz="2400" dirty="0"/>
              <a:t> to the code, </a:t>
            </a:r>
            <a:r>
              <a:rPr lang="en-US" altLang="en-US" sz="2400" dirty="0">
                <a:solidFill>
                  <a:srgbClr val="FF66FF"/>
                </a:solidFill>
              </a:rPr>
              <a:t>JUnit</a:t>
            </a:r>
            <a:r>
              <a:rPr lang="en-US" altLang="en-US" sz="2400" dirty="0"/>
              <a:t> tests are </a:t>
            </a:r>
            <a:r>
              <a:rPr lang="en-US" altLang="en-US" sz="2400" dirty="0">
                <a:solidFill>
                  <a:srgbClr val="FF66FF"/>
                </a:solidFill>
              </a:rPr>
              <a:t>external</a:t>
            </a:r>
            <a:r>
              <a:rPr lang="en-US" altLang="en-US" sz="2400" dirty="0"/>
              <a:t> to the code.  </a:t>
            </a:r>
          </a:p>
          <a:p>
            <a:pPr marL="0" indent="0">
              <a:buNone/>
            </a:pPr>
            <a:endParaRPr lang="en-US" altLang="en-US" sz="2400" dirty="0"/>
          </a:p>
          <a:p>
            <a:r>
              <a:rPr lang="en-US" altLang="en-US" sz="2400" dirty="0">
                <a:solidFill>
                  <a:srgbClr val="00FF00"/>
                </a:solidFill>
              </a:rPr>
              <a:t>Contracts can pinpoint cause of failure better </a:t>
            </a:r>
            <a:r>
              <a:rPr lang="en-US" altLang="en-US" sz="2400" dirty="0" err="1"/>
              <a:t>better</a:t>
            </a:r>
            <a:r>
              <a:rPr lang="en-US" altLang="en-US" sz="2400" dirty="0"/>
              <a:t> than </a:t>
            </a:r>
            <a:r>
              <a:rPr lang="en-US" altLang="en-US" sz="2400" dirty="0">
                <a:solidFill>
                  <a:srgbClr val="FF66FF"/>
                </a:solidFill>
              </a:rPr>
              <a:t>JUnit</a:t>
            </a:r>
            <a:r>
              <a:rPr lang="en-US" altLang="en-US" sz="2400" dirty="0"/>
              <a:t> tests.   </a:t>
            </a:r>
            <a:r>
              <a:rPr lang="en-US" altLang="en-US" sz="2400" dirty="0">
                <a:solidFill>
                  <a:srgbClr val="FF66FF"/>
                </a:solidFill>
              </a:rPr>
              <a:t>JUnit tests provide clean separation </a:t>
            </a:r>
            <a:r>
              <a:rPr lang="en-US" altLang="en-US" sz="2400" dirty="0"/>
              <a:t>of Java program from testing code.</a:t>
            </a:r>
          </a:p>
          <a:p>
            <a:endParaRPr lang="en-US" altLang="en-US" sz="2400" dirty="0">
              <a:sym typeface="Wingdings" panose="05000000000000000000" pitchFamily="2" charset="2"/>
            </a:endParaRPr>
          </a:p>
          <a:p>
            <a:r>
              <a:rPr lang="en-US" altLang="en-US" sz="2400" dirty="0"/>
              <a:t>Writing tests and contracts requires practice, and sometimes seemingly correct contracts may be trivially satisfied – recall sort contract in </a:t>
            </a:r>
            <a:r>
              <a:rPr lang="en-US" altLang="en-US" sz="2400" dirty="0">
                <a:solidFill>
                  <a:srgbClr val="FFC000"/>
                </a:solidFill>
              </a:rPr>
              <a:t>Lecture 19 slide #12</a:t>
            </a:r>
            <a:r>
              <a:rPr lang="en-US" altLang="en-US" sz="2400" dirty="0"/>
              <a:t>.</a:t>
            </a:r>
            <a:endParaRPr lang="en-US" altLang="en-US" sz="2000" dirty="0"/>
          </a:p>
          <a:p>
            <a:endParaRPr lang="en-US" altLang="en-US" sz="2400" dirty="0">
              <a:sym typeface="Wingdings" panose="05000000000000000000" pitchFamily="2" charset="2"/>
            </a:endParaRPr>
          </a:p>
        </p:txBody>
      </p:sp>
      <p:sp>
        <p:nvSpPr>
          <p:cNvPr id="40964" name="Date Placeholder 3">
            <a:extLst>
              <a:ext uri="{FF2B5EF4-FFF2-40B4-BE49-F238E27FC236}">
                <a16:creationId xmlns:a16="http://schemas.microsoft.com/office/drawing/2014/main" id="{3CDDEC1E-CBC6-46EF-8A06-FE035E7384AA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xfrm>
            <a:off x="457200" y="64770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40965" name="Footer Placeholder 4">
            <a:extLst>
              <a:ext uri="{FF2B5EF4-FFF2-40B4-BE49-F238E27FC236}">
                <a16:creationId xmlns:a16="http://schemas.microsoft.com/office/drawing/2014/main" id="{8628D669-1C36-458D-BFBB-375C3C04C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791200" y="6553200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40966" name="Slide Number Placeholder 5">
            <a:extLst>
              <a:ext uri="{FF2B5EF4-FFF2-40B4-BE49-F238E27FC236}">
                <a16:creationId xmlns:a16="http://schemas.microsoft.com/office/drawing/2014/main" id="{8871009A-0B3A-4C50-A40A-90CD79290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00400" y="65532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5BEBA6F-AC74-4D45-854F-32D41ACEDEA3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FB68F-313F-4891-B2D5-578410D9A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74131"/>
            <a:ext cx="7772400" cy="1143000"/>
          </a:xfrm>
        </p:spPr>
        <p:txBody>
          <a:bodyPr/>
          <a:lstStyle/>
          <a:p>
            <a:r>
              <a:rPr lang="en-US" dirty="0"/>
              <a:t>Smart Contracts in Blockchain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8CB69-421B-4E04-9C57-EBC00B591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0A9FE-2850-4212-80AE-ACC20C9EA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118F1-86C2-4710-853C-1619C3F6E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8476" y="5779426"/>
            <a:ext cx="6313728" cy="322034"/>
          </a:xfrm>
        </p:spPr>
        <p:txBody>
          <a:bodyPr/>
          <a:lstStyle/>
          <a:p>
            <a:pPr>
              <a:defRPr/>
            </a:pPr>
            <a:r>
              <a:rPr lang="en-US" dirty="0">
                <a:hlinkClick r:id="rId2"/>
              </a:rPr>
              <a:t>https://consensys.github.io/smart-contract-best-practices/recommendations/</a:t>
            </a:r>
            <a:endParaRPr lang="en-US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8C5E71-1043-45A7-8A70-C9D3B7ADEC75}"/>
              </a:ext>
            </a:extLst>
          </p:cNvPr>
          <p:cNvSpPr txBox="1"/>
          <p:nvPr/>
        </p:nvSpPr>
        <p:spPr>
          <a:xfrm>
            <a:off x="685800" y="1305603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term </a:t>
            </a:r>
            <a:r>
              <a:rPr lang="en-US" sz="2400" dirty="0">
                <a:solidFill>
                  <a:srgbClr val="00FF00"/>
                </a:solidFill>
              </a:rPr>
              <a:t>Smart Contract </a:t>
            </a:r>
            <a:r>
              <a:rPr lang="en-US" sz="2400" dirty="0"/>
              <a:t>used in the </a:t>
            </a:r>
            <a:r>
              <a:rPr lang="en-US" sz="2400" dirty="0">
                <a:solidFill>
                  <a:srgbClr val="FF66FF"/>
                </a:solidFill>
              </a:rPr>
              <a:t>Blockchain</a:t>
            </a:r>
            <a:r>
              <a:rPr lang="en-US" sz="2400" dirty="0"/>
              <a:t> literature</a:t>
            </a:r>
          </a:p>
          <a:p>
            <a:r>
              <a:rPr lang="en-US" sz="2400" dirty="0"/>
              <a:t>has more complex semantics, but also makes use of </a:t>
            </a:r>
          </a:p>
          <a:p>
            <a:r>
              <a:rPr lang="en-US" sz="2400" dirty="0">
                <a:solidFill>
                  <a:srgbClr val="66CCFF"/>
                </a:solidFill>
              </a:rPr>
              <a:t>pre-</a:t>
            </a:r>
            <a:r>
              <a:rPr lang="en-US" sz="2400" dirty="0"/>
              <a:t> and </a:t>
            </a:r>
            <a:r>
              <a:rPr lang="en-US" sz="2400" dirty="0">
                <a:solidFill>
                  <a:srgbClr val="66CCFF"/>
                </a:solidFill>
              </a:rPr>
              <a:t>post-conditions</a:t>
            </a:r>
            <a:r>
              <a:rPr lang="en-US" sz="2400" dirty="0"/>
              <a:t>, and </a:t>
            </a:r>
            <a:r>
              <a:rPr lang="en-US" sz="2400" dirty="0">
                <a:solidFill>
                  <a:srgbClr val="66CCFF"/>
                </a:solidFill>
              </a:rPr>
              <a:t>invariants</a:t>
            </a:r>
            <a:r>
              <a:rPr lang="en-US" sz="2400" dirty="0"/>
              <a:t>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DD7542-4366-4F8C-B5B1-CBE0333E9C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500" t="29259" r="23333" b="32223"/>
          <a:stretch/>
        </p:blipFill>
        <p:spPr>
          <a:xfrm>
            <a:off x="876300" y="2629668"/>
            <a:ext cx="7618080" cy="3047232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D26C3FFF-CDE8-497B-AF8C-1669915A54A6}"/>
              </a:ext>
            </a:extLst>
          </p:cNvPr>
          <p:cNvSpPr/>
          <p:nvPr/>
        </p:nvSpPr>
        <p:spPr bwMode="auto">
          <a:xfrm>
            <a:off x="910079" y="3640463"/>
            <a:ext cx="762000" cy="152400"/>
          </a:xfrm>
          <a:prstGeom prst="rightArrow">
            <a:avLst/>
          </a:prstGeom>
          <a:solidFill>
            <a:srgbClr val="C00000"/>
          </a:solidFill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A33EA1CC-5719-49F5-9AFD-B68B0A0A5E81}"/>
              </a:ext>
            </a:extLst>
          </p:cNvPr>
          <p:cNvSpPr/>
          <p:nvPr/>
        </p:nvSpPr>
        <p:spPr bwMode="auto">
          <a:xfrm>
            <a:off x="910079" y="4845925"/>
            <a:ext cx="762000" cy="152400"/>
          </a:xfrm>
          <a:prstGeom prst="rightArrow">
            <a:avLst/>
          </a:prstGeom>
          <a:solidFill>
            <a:srgbClr val="C00000"/>
          </a:solidFill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BEB879-8FB0-4B3D-8A85-56D692FA9361}"/>
              </a:ext>
            </a:extLst>
          </p:cNvPr>
          <p:cNvSpPr txBox="1"/>
          <p:nvPr/>
        </p:nvSpPr>
        <p:spPr>
          <a:xfrm>
            <a:off x="788729" y="3699526"/>
            <a:ext cx="1004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requires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9AE47C-0916-46D2-A5A0-6E4488CDE63F}"/>
              </a:ext>
            </a:extLst>
          </p:cNvPr>
          <p:cNvSpPr txBox="1"/>
          <p:nvPr/>
        </p:nvSpPr>
        <p:spPr>
          <a:xfrm>
            <a:off x="788729" y="4914743"/>
            <a:ext cx="972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ensures</a:t>
            </a:r>
          </a:p>
        </p:txBody>
      </p:sp>
    </p:spTree>
    <p:extLst>
      <p:ext uri="{BB962C8B-B14F-4D97-AF65-F5344CB8AC3E}">
        <p14:creationId xmlns:p14="http://schemas.microsoft.com/office/powerpoint/2010/main" val="327841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3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1B42B-1D1C-41E0-A2BD-D3C71C56E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528320"/>
            <a:ext cx="7772400" cy="1143000"/>
          </a:xfrm>
        </p:spPr>
        <p:txBody>
          <a:bodyPr/>
          <a:lstStyle/>
          <a:p>
            <a:r>
              <a:rPr lang="en-US" dirty="0"/>
              <a:t>A4 Part 2 – Writing Contracts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CEC9C-24FA-4A82-ABBE-2ED5BFE28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738630"/>
            <a:ext cx="8458200" cy="446278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Guidance on writing the required contracts for </a:t>
            </a:r>
            <a:r>
              <a:rPr lang="en-US" sz="2400" dirty="0" err="1">
                <a:solidFill>
                  <a:srgbClr val="00FF00"/>
                </a:solidFill>
              </a:rPr>
              <a:t>AbsTree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FFF00"/>
                </a:solidFill>
              </a:rPr>
              <a:t>Tree</a:t>
            </a:r>
            <a:r>
              <a:rPr lang="en-US" sz="2400" dirty="0"/>
              <a:t>, and </a:t>
            </a:r>
            <a:r>
              <a:rPr lang="en-US" sz="2400" dirty="0" err="1">
                <a:solidFill>
                  <a:srgbClr val="FF66FF"/>
                </a:solidFill>
              </a:rPr>
              <a:t>DupTree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* class </a:t>
            </a:r>
            <a:r>
              <a:rPr lang="en-US" sz="2400" dirty="0">
                <a:solidFill>
                  <a:srgbClr val="FFFF00"/>
                </a:solidFill>
              </a:rPr>
              <a:t>Tree</a:t>
            </a:r>
            <a:r>
              <a:rPr lang="en-US" sz="2400" dirty="0"/>
              <a:t> – no changes needed.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C000"/>
                </a:solidFill>
              </a:rPr>
              <a:t>*</a:t>
            </a:r>
            <a:r>
              <a:rPr lang="en-US" sz="2400" dirty="0">
                <a:solidFill>
                  <a:srgbClr val="00FF00"/>
                </a:solidFill>
              </a:rPr>
              <a:t> </a:t>
            </a:r>
            <a:r>
              <a:rPr lang="en-US" sz="2400" dirty="0" err="1">
                <a:solidFill>
                  <a:srgbClr val="FFC000"/>
                </a:solidFill>
              </a:rPr>
              <a:t>AbsTree.insert</a:t>
            </a:r>
            <a:r>
              <a:rPr lang="en-US" sz="2400" dirty="0">
                <a:solidFill>
                  <a:srgbClr val="FFC000"/>
                </a:solidFill>
              </a:rPr>
              <a:t>(n) </a:t>
            </a:r>
            <a:r>
              <a:rPr lang="en-US" sz="2400" dirty="0"/>
              <a:t>– no changes needed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C000"/>
                </a:solidFill>
              </a:rPr>
              <a:t>* </a:t>
            </a:r>
            <a:r>
              <a:rPr lang="en-US" sz="2400" dirty="0" err="1">
                <a:solidFill>
                  <a:srgbClr val="FFC000"/>
                </a:solidFill>
              </a:rPr>
              <a:t>AbsTree.delete</a:t>
            </a:r>
            <a:r>
              <a:rPr lang="en-US" sz="2400" dirty="0">
                <a:solidFill>
                  <a:srgbClr val="FFC000"/>
                </a:solidFill>
              </a:rPr>
              <a:t>(n) </a:t>
            </a:r>
            <a:r>
              <a:rPr lang="en-US" sz="2400" dirty="0"/>
              <a:t>– write </a:t>
            </a:r>
            <a:r>
              <a:rPr lang="en-US" sz="2400" dirty="0">
                <a:solidFill>
                  <a:srgbClr val="FFC000"/>
                </a:solidFill>
              </a:rPr>
              <a:t>pre-condition</a:t>
            </a:r>
            <a:r>
              <a:rPr lang="en-US" sz="2400" dirty="0"/>
              <a:t> stating that we can’t delete the last value in the tree.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66FF"/>
                </a:solidFill>
              </a:rPr>
              <a:t>* </a:t>
            </a:r>
            <a:r>
              <a:rPr lang="en-US" sz="2400" dirty="0" err="1">
                <a:solidFill>
                  <a:srgbClr val="FF66FF"/>
                </a:solidFill>
              </a:rPr>
              <a:t>DupTree.insert</a:t>
            </a:r>
            <a:r>
              <a:rPr lang="en-US" sz="2400" dirty="0">
                <a:solidFill>
                  <a:srgbClr val="FF66FF"/>
                </a:solidFill>
              </a:rPr>
              <a:t>(n)</a:t>
            </a:r>
            <a:r>
              <a:rPr lang="en-US" sz="2400" dirty="0"/>
              <a:t> is </a:t>
            </a:r>
            <a:r>
              <a:rPr lang="en-US" sz="2400" dirty="0">
                <a:solidFill>
                  <a:srgbClr val="00FFFF"/>
                </a:solidFill>
              </a:rPr>
              <a:t>recursive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but </a:t>
            </a:r>
            <a:r>
              <a:rPr lang="en-US" sz="2400" dirty="0" err="1">
                <a:solidFill>
                  <a:srgbClr val="FF66FF"/>
                </a:solidFill>
              </a:rPr>
              <a:t>DupTree.delete</a:t>
            </a:r>
            <a:r>
              <a:rPr lang="en-US" sz="2400" dirty="0">
                <a:solidFill>
                  <a:srgbClr val="FF66FF"/>
                </a:solidFill>
              </a:rPr>
              <a:t>(n) </a:t>
            </a:r>
            <a:r>
              <a:rPr lang="en-US" sz="2400" dirty="0"/>
              <a:t>is not.   Hence, for </a:t>
            </a:r>
            <a:r>
              <a:rPr lang="en-US" sz="2400" dirty="0">
                <a:solidFill>
                  <a:srgbClr val="FF66FF"/>
                </a:solidFill>
              </a:rPr>
              <a:t>delete(n)</a:t>
            </a:r>
            <a:r>
              <a:rPr lang="en-US" sz="2400" dirty="0"/>
              <a:t>, there is a need to introduce </a:t>
            </a:r>
            <a:r>
              <a:rPr lang="en-US" sz="2400" dirty="0">
                <a:solidFill>
                  <a:srgbClr val="00FF00"/>
                </a:solidFill>
              </a:rPr>
              <a:t>local variables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00FF00"/>
                </a:solidFill>
              </a:rPr>
              <a:t>n_count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and </a:t>
            </a:r>
            <a:r>
              <a:rPr lang="en-US" sz="2400" dirty="0" err="1">
                <a:solidFill>
                  <a:srgbClr val="00FF00"/>
                </a:solidFill>
              </a:rPr>
              <a:t>old_n_count</a:t>
            </a:r>
            <a:r>
              <a:rPr lang="en-US" sz="2400" dirty="0">
                <a:solidFill>
                  <a:srgbClr val="00FF00"/>
                </a:solidFill>
              </a:rPr>
              <a:t> </a:t>
            </a:r>
            <a:r>
              <a:rPr lang="en-US" sz="2400" dirty="0"/>
              <a:t>to facilitate contract checking.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3163A-26C0-47ED-9B58-A00A7EE749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329680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en-US"/>
              <a:t>11/10/2020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51E17-61C9-4364-B4F4-DE4658F13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9800" y="6248400"/>
            <a:ext cx="2895600" cy="538480"/>
          </a:xfrm>
        </p:spPr>
        <p:txBody>
          <a:bodyPr/>
          <a:lstStyle/>
          <a:p>
            <a:pPr>
              <a:defRPr/>
            </a:pPr>
            <a:r>
              <a:rPr lang="en-US" dirty="0"/>
              <a:t>CSE 410J and CSE 522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690CA-E6C1-4DBC-BBCE-30EDB1297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4521" y="6400800"/>
            <a:ext cx="1905000" cy="457200"/>
          </a:xfrm>
        </p:spPr>
        <p:txBody>
          <a:bodyPr/>
          <a:lstStyle/>
          <a:p>
            <a:pPr>
              <a:defRPr/>
            </a:pPr>
            <a:fld id="{2199F156-9612-43DC-A8C2-B2D91928E278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0688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1B42B-1D1C-41E0-A2BD-D3C71C56E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528320"/>
            <a:ext cx="7772400" cy="1143000"/>
          </a:xfrm>
        </p:spPr>
        <p:txBody>
          <a:bodyPr/>
          <a:lstStyle/>
          <a:p>
            <a:r>
              <a:rPr lang="en-US" dirty="0"/>
              <a:t>A4 Part 2 –Contracts (cont’d)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CEC9C-24FA-4A82-ABBE-2ED5BFE28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738630"/>
            <a:ext cx="8458200" cy="4462780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* The post-condition of </a:t>
            </a:r>
            <a:r>
              <a:rPr lang="en-US" sz="2400" dirty="0" err="1">
                <a:solidFill>
                  <a:srgbClr val="FF66FF"/>
                </a:solidFill>
              </a:rPr>
              <a:t>DupTree.insert</a:t>
            </a:r>
            <a:r>
              <a:rPr lang="en-US" sz="2400" dirty="0">
                <a:solidFill>
                  <a:srgbClr val="FF66FF"/>
                </a:solidFill>
              </a:rPr>
              <a:t>(n) </a:t>
            </a:r>
            <a:r>
              <a:rPr lang="en-US" sz="2400" dirty="0"/>
              <a:t>can be written using the fields </a:t>
            </a:r>
            <a:r>
              <a:rPr lang="en-US" sz="2400" dirty="0">
                <a:solidFill>
                  <a:srgbClr val="00FFFF"/>
                </a:solidFill>
              </a:rPr>
              <a:t>count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rgbClr val="00FFFF"/>
                </a:solidFill>
              </a:rPr>
              <a:t>old_count</a:t>
            </a:r>
            <a:r>
              <a:rPr lang="en-US" sz="2400" dirty="0"/>
              <a:t>, and </a:t>
            </a:r>
            <a:r>
              <a:rPr lang="en-US" sz="2400" dirty="0">
                <a:solidFill>
                  <a:srgbClr val="00FFFF"/>
                </a:solidFill>
              </a:rPr>
              <a:t>value</a:t>
            </a:r>
            <a:r>
              <a:rPr lang="en-US" sz="2400" dirty="0"/>
              <a:t>.  There are two cases:  </a:t>
            </a:r>
            <a:r>
              <a:rPr lang="en-US" sz="2400" dirty="0">
                <a:solidFill>
                  <a:srgbClr val="00FFFF"/>
                </a:solidFill>
              </a:rPr>
              <a:t>value</a:t>
            </a:r>
            <a:r>
              <a:rPr lang="en-US" sz="2400" dirty="0">
                <a:solidFill>
                  <a:srgbClr val="00FF00"/>
                </a:solidFill>
              </a:rPr>
              <a:t> </a:t>
            </a:r>
            <a:r>
              <a:rPr lang="en-US" sz="2400" dirty="0"/>
              <a:t>==</a:t>
            </a:r>
            <a:r>
              <a:rPr lang="en-US" sz="2400" dirty="0">
                <a:solidFill>
                  <a:srgbClr val="00FF00"/>
                </a:solidFill>
              </a:rPr>
              <a:t> </a:t>
            </a:r>
            <a:r>
              <a:rPr lang="en-US" sz="2400" dirty="0">
                <a:solidFill>
                  <a:srgbClr val="FF66FF"/>
                </a:solidFill>
              </a:rPr>
              <a:t>n</a:t>
            </a:r>
            <a:r>
              <a:rPr lang="en-US" sz="2400" dirty="0"/>
              <a:t>, and </a:t>
            </a:r>
            <a:r>
              <a:rPr lang="en-US" sz="2400" dirty="0">
                <a:solidFill>
                  <a:srgbClr val="00FFFF"/>
                </a:solidFill>
              </a:rPr>
              <a:t>value</a:t>
            </a:r>
            <a:r>
              <a:rPr lang="en-US" sz="2400" dirty="0">
                <a:solidFill>
                  <a:srgbClr val="00FF00"/>
                </a:solidFill>
              </a:rPr>
              <a:t> </a:t>
            </a:r>
            <a:r>
              <a:rPr lang="en-US" sz="2400" dirty="0"/>
              <a:t>!=</a:t>
            </a:r>
            <a:r>
              <a:rPr lang="en-US" sz="2400" dirty="0">
                <a:solidFill>
                  <a:srgbClr val="00FF00"/>
                </a:solidFill>
              </a:rPr>
              <a:t> </a:t>
            </a:r>
            <a:r>
              <a:rPr lang="en-US" sz="2400" dirty="0">
                <a:solidFill>
                  <a:srgbClr val="FF66FF"/>
                </a:solidFill>
              </a:rPr>
              <a:t>n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* The post-condition of </a:t>
            </a:r>
            <a:r>
              <a:rPr lang="en-US" sz="2400" dirty="0" err="1">
                <a:solidFill>
                  <a:srgbClr val="FF66FF"/>
                </a:solidFill>
              </a:rPr>
              <a:t>DupTree.delete</a:t>
            </a:r>
            <a:r>
              <a:rPr lang="en-US" sz="2400" dirty="0">
                <a:solidFill>
                  <a:srgbClr val="FF66FF"/>
                </a:solidFill>
              </a:rPr>
              <a:t>(n) </a:t>
            </a:r>
            <a:r>
              <a:rPr lang="en-US" sz="2400" dirty="0"/>
              <a:t>can be written using </a:t>
            </a:r>
            <a:r>
              <a:rPr lang="en-US" sz="2400" dirty="0" err="1">
                <a:solidFill>
                  <a:srgbClr val="00FF00"/>
                </a:solidFill>
              </a:rPr>
              <a:t>n_count</a:t>
            </a:r>
            <a:r>
              <a:rPr lang="en-US" sz="2400" dirty="0">
                <a:solidFill>
                  <a:srgbClr val="00FF00"/>
                </a:solidFill>
              </a:rPr>
              <a:t>, </a:t>
            </a:r>
            <a:r>
              <a:rPr lang="en-US" sz="2400" dirty="0" err="1">
                <a:solidFill>
                  <a:srgbClr val="00FF00"/>
                </a:solidFill>
              </a:rPr>
              <a:t>old_n_count</a:t>
            </a:r>
            <a:r>
              <a:rPr lang="en-US" sz="2400" dirty="0"/>
              <a:t>, and the </a:t>
            </a:r>
            <a:r>
              <a:rPr lang="en-US" sz="2400" dirty="0">
                <a:solidFill>
                  <a:srgbClr val="00FF00"/>
                </a:solidFill>
              </a:rPr>
              <a:t>member() </a:t>
            </a:r>
            <a:r>
              <a:rPr lang="en-US" sz="2400" dirty="0"/>
              <a:t>test.  There are three cases: </a:t>
            </a:r>
            <a:r>
              <a:rPr lang="en-US" sz="2400" dirty="0" err="1">
                <a:solidFill>
                  <a:srgbClr val="00FF00"/>
                </a:solidFill>
              </a:rPr>
              <a:t>old_n_count</a:t>
            </a:r>
            <a:r>
              <a:rPr lang="en-US" sz="2400" dirty="0">
                <a:solidFill>
                  <a:srgbClr val="00FF00"/>
                </a:solidFill>
              </a:rPr>
              <a:t> == 0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0FF00"/>
                </a:solidFill>
              </a:rPr>
              <a:t> </a:t>
            </a:r>
            <a:r>
              <a:rPr lang="en-US" sz="2400" dirty="0" err="1">
                <a:solidFill>
                  <a:srgbClr val="00FF00"/>
                </a:solidFill>
              </a:rPr>
              <a:t>old_n_count</a:t>
            </a:r>
            <a:r>
              <a:rPr lang="en-US" sz="2400" dirty="0">
                <a:solidFill>
                  <a:srgbClr val="00FF00"/>
                </a:solidFill>
              </a:rPr>
              <a:t> == 1</a:t>
            </a:r>
            <a:r>
              <a:rPr lang="en-US" sz="2400" dirty="0"/>
              <a:t>,</a:t>
            </a:r>
            <a:r>
              <a:rPr lang="en-US" sz="2400" dirty="0">
                <a:solidFill>
                  <a:srgbClr val="00FF00"/>
                </a:solidFill>
              </a:rPr>
              <a:t> </a:t>
            </a:r>
            <a:r>
              <a:rPr lang="en-US" sz="2400" dirty="0"/>
              <a:t>and</a:t>
            </a:r>
            <a:r>
              <a:rPr lang="en-US" sz="2400" dirty="0">
                <a:solidFill>
                  <a:srgbClr val="00FF00"/>
                </a:solidFill>
              </a:rPr>
              <a:t> </a:t>
            </a:r>
            <a:r>
              <a:rPr lang="en-US" sz="2400" dirty="0" err="1">
                <a:solidFill>
                  <a:srgbClr val="00FF00"/>
                </a:solidFill>
              </a:rPr>
              <a:t>old_n_count</a:t>
            </a:r>
            <a:r>
              <a:rPr lang="en-US" sz="2400" dirty="0">
                <a:solidFill>
                  <a:srgbClr val="00FF00"/>
                </a:solidFill>
              </a:rPr>
              <a:t> &gt; 1</a:t>
            </a:r>
            <a:r>
              <a:rPr lang="en-US" sz="2400" dirty="0"/>
              <a:t>.  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* Finally, the contracts for </a:t>
            </a:r>
            <a:r>
              <a:rPr lang="en-US" sz="2400" dirty="0" err="1">
                <a:solidFill>
                  <a:schemeClr val="accent5">
                    <a:lumMod val="75000"/>
                  </a:schemeClr>
                </a:solidFill>
              </a:rPr>
              <a:t>AbsTree_Iterator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2400" dirty="0"/>
              <a:t>are described in the assignment itself.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3163A-26C0-47ED-9B58-A00A7EE749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329680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en-US"/>
              <a:t>11/10/2020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C51E17-61C9-4364-B4F4-DE4658F13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9800" y="6248400"/>
            <a:ext cx="2895600" cy="538480"/>
          </a:xfrm>
        </p:spPr>
        <p:txBody>
          <a:bodyPr/>
          <a:lstStyle/>
          <a:p>
            <a:pPr>
              <a:defRPr/>
            </a:pPr>
            <a:r>
              <a:rPr lang="en-US" dirty="0"/>
              <a:t>CSE 410J and CSE 522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690CA-E6C1-4DBC-BBCE-30EDB1297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44521" y="6400800"/>
            <a:ext cx="1905000" cy="457200"/>
          </a:xfrm>
        </p:spPr>
        <p:txBody>
          <a:bodyPr/>
          <a:lstStyle/>
          <a:p>
            <a:pPr>
              <a:defRPr/>
            </a:pPr>
            <a:fld id="{2199F156-9612-43DC-A8C2-B2D91928E278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0968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id="{F5526CFD-A2B3-4783-80D0-171A9A2455A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00100" y="374492"/>
            <a:ext cx="7772400" cy="1143000"/>
          </a:xfrm>
        </p:spPr>
        <p:txBody>
          <a:bodyPr/>
          <a:lstStyle/>
          <a:p>
            <a:r>
              <a:rPr lang="en-US" altLang="en-US" sz="4000" dirty="0"/>
              <a:t>Aspect-Oriented Programming</a:t>
            </a:r>
            <a:br>
              <a:rPr lang="en-US" altLang="en-US" sz="4000" dirty="0"/>
            </a:br>
            <a:r>
              <a:rPr lang="en-US" altLang="en-US" sz="4000" dirty="0">
                <a:solidFill>
                  <a:srgbClr val="00FF00"/>
                </a:solidFill>
              </a:rPr>
              <a:t>(AOP)</a:t>
            </a:r>
          </a:p>
        </p:txBody>
      </p:sp>
      <p:sp>
        <p:nvSpPr>
          <p:cNvPr id="21507" name="Content Placeholder 2">
            <a:extLst>
              <a:ext uri="{FF2B5EF4-FFF2-40B4-BE49-F238E27FC236}">
                <a16:creationId xmlns:a16="http://schemas.microsoft.com/office/drawing/2014/main" id="{D7E28175-F96D-4319-80B2-50EF7FE9D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57670"/>
            <a:ext cx="8001000" cy="4685188"/>
          </a:xfrm>
          <a:ln>
            <a:solidFill>
              <a:srgbClr val="00B0F0"/>
            </a:solidFill>
            <a:miter lim="800000"/>
            <a:headEnd/>
            <a:tailEnd/>
          </a:ln>
        </p:spPr>
        <p:txBody>
          <a:bodyPr/>
          <a:lstStyle/>
          <a:p>
            <a:pPr marL="0" indent="0">
              <a:buFontTx/>
              <a:buNone/>
            </a:pPr>
            <a:r>
              <a:rPr lang="en-US" altLang="en-US" sz="2400" dirty="0"/>
              <a:t>An </a:t>
            </a:r>
            <a:r>
              <a:rPr lang="en-US" altLang="en-US" sz="2400" dirty="0">
                <a:solidFill>
                  <a:srgbClr val="19E728"/>
                </a:solidFill>
              </a:rPr>
              <a:t>aspect</a:t>
            </a:r>
            <a:r>
              <a:rPr lang="en-US" altLang="en-US" sz="2400" dirty="0"/>
              <a:t> is a </a:t>
            </a:r>
            <a:r>
              <a:rPr lang="en-US" altLang="en-US" sz="2400" dirty="0">
                <a:solidFill>
                  <a:srgbClr val="00FF00"/>
                </a:solidFill>
              </a:rPr>
              <a:t>cross-cutting</a:t>
            </a:r>
            <a:r>
              <a:rPr lang="en-US" altLang="en-US" sz="2400" dirty="0"/>
              <a:t> concern of an application.</a:t>
            </a:r>
          </a:p>
          <a:p>
            <a:pPr marL="0" indent="0">
              <a:buFontTx/>
              <a:buNone/>
            </a:pPr>
            <a:endParaRPr lang="en-US" altLang="en-US" sz="2400" dirty="0"/>
          </a:p>
          <a:p>
            <a:pPr marL="0" indent="0">
              <a:buFontTx/>
              <a:buNone/>
            </a:pPr>
            <a:r>
              <a:rPr lang="en-US" altLang="en-US" sz="2400" dirty="0"/>
              <a:t>For example, </a:t>
            </a:r>
            <a:r>
              <a:rPr lang="en-US" altLang="en-US" sz="2400" dirty="0">
                <a:solidFill>
                  <a:srgbClr val="FFFF00"/>
                </a:solidFill>
              </a:rPr>
              <a:t>logging</a:t>
            </a:r>
            <a:r>
              <a:rPr lang="en-US" altLang="en-US" sz="2400" dirty="0"/>
              <a:t>,</a:t>
            </a:r>
            <a:r>
              <a:rPr lang="en-US" altLang="en-US" sz="2400" dirty="0">
                <a:solidFill>
                  <a:srgbClr val="FFFF00"/>
                </a:solidFill>
              </a:rPr>
              <a:t> tracing, profiling</a:t>
            </a:r>
            <a:r>
              <a:rPr lang="en-US" altLang="en-US" sz="2400" dirty="0"/>
              <a:t>,</a:t>
            </a:r>
            <a:r>
              <a:rPr lang="en-US" altLang="en-US" sz="2400" dirty="0">
                <a:solidFill>
                  <a:srgbClr val="FFFF00"/>
                </a:solidFill>
              </a:rPr>
              <a:t> </a:t>
            </a:r>
            <a:r>
              <a:rPr lang="en-US" altLang="en-US" sz="2400" dirty="0"/>
              <a:t>etc., are not the main concern of an application.  </a:t>
            </a:r>
          </a:p>
          <a:p>
            <a:pPr marL="0" indent="0">
              <a:buFontTx/>
              <a:buNone/>
            </a:pPr>
            <a:endParaRPr lang="en-US" altLang="en-US" sz="2400" dirty="0"/>
          </a:p>
          <a:p>
            <a:pPr marL="0" indent="0">
              <a:buFontTx/>
              <a:buNone/>
            </a:pPr>
            <a:r>
              <a:rPr lang="en-US" altLang="en-US" sz="2400" dirty="0"/>
              <a:t>Another example is </a:t>
            </a:r>
            <a:r>
              <a:rPr lang="en-US" altLang="en-US" sz="2400" dirty="0">
                <a:solidFill>
                  <a:srgbClr val="FFFF00"/>
                </a:solidFill>
              </a:rPr>
              <a:t>contract checking</a:t>
            </a:r>
            <a:r>
              <a:rPr lang="en-US" altLang="en-US" sz="2400" dirty="0"/>
              <a:t>.</a:t>
            </a:r>
          </a:p>
          <a:p>
            <a:pPr marL="0" indent="0">
              <a:buFontTx/>
              <a:buNone/>
            </a:pPr>
            <a:endParaRPr lang="en-US" altLang="en-US" sz="2400" dirty="0"/>
          </a:p>
          <a:p>
            <a:pPr marL="0" indent="0">
              <a:buFontTx/>
              <a:buNone/>
            </a:pPr>
            <a:r>
              <a:rPr lang="en-US" altLang="en-US" sz="2400" dirty="0">
                <a:solidFill>
                  <a:srgbClr val="FF9999"/>
                </a:solidFill>
              </a:rPr>
              <a:t>Intertwining the cross-cutting concern </a:t>
            </a:r>
            <a:r>
              <a:rPr lang="en-US" altLang="en-US" sz="2400" dirty="0"/>
              <a:t>with the main logic of the application goes against </a:t>
            </a:r>
            <a:r>
              <a:rPr lang="en-US" altLang="en-US" sz="2400" dirty="0">
                <a:solidFill>
                  <a:srgbClr val="FF66FF"/>
                </a:solidFill>
              </a:rPr>
              <a:t>separation of concerns</a:t>
            </a:r>
            <a:r>
              <a:rPr lang="en-US" altLang="en-US" sz="2400" dirty="0"/>
              <a:t>.</a:t>
            </a:r>
          </a:p>
          <a:p>
            <a:pPr marL="0" indent="0">
              <a:buFontTx/>
              <a:buNone/>
            </a:pPr>
            <a:endParaRPr lang="en-US" altLang="en-US" sz="2400" dirty="0"/>
          </a:p>
          <a:p>
            <a:pPr marL="0" indent="0">
              <a:buFontTx/>
              <a:buNone/>
            </a:pPr>
            <a:r>
              <a:rPr lang="en-US" altLang="en-US" sz="2400" dirty="0">
                <a:solidFill>
                  <a:srgbClr val="19E728"/>
                </a:solidFill>
              </a:rPr>
              <a:t>Spring Tool Suite</a:t>
            </a:r>
            <a:r>
              <a:rPr lang="en-US" altLang="en-US" sz="2400" dirty="0"/>
              <a:t> also uses AOP in its implementation.</a:t>
            </a:r>
          </a:p>
          <a:p>
            <a:pPr marL="0" indent="0">
              <a:buFontTx/>
              <a:buNone/>
            </a:pPr>
            <a:endParaRPr lang="en-US" altLang="en-US" sz="2400" dirty="0"/>
          </a:p>
          <a:p>
            <a:pPr marL="0" indent="0">
              <a:buFontTx/>
              <a:buNone/>
            </a:pPr>
            <a:endParaRPr lang="en-US" altLang="en-US" sz="2400" dirty="0"/>
          </a:p>
          <a:p>
            <a:pPr marL="0" indent="0">
              <a:buFontTx/>
              <a:buNone/>
            </a:pPr>
            <a:endParaRPr lang="en-US" altLang="en-US" sz="2400" dirty="0"/>
          </a:p>
        </p:txBody>
      </p:sp>
      <p:sp>
        <p:nvSpPr>
          <p:cNvPr id="21508" name="Date Placeholder 3">
            <a:extLst>
              <a:ext uri="{FF2B5EF4-FFF2-40B4-BE49-F238E27FC236}">
                <a16:creationId xmlns:a16="http://schemas.microsoft.com/office/drawing/2014/main" id="{E733FEFB-5FB2-4222-A5E4-92E9BBC613E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xfrm>
            <a:off x="609600" y="6619875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21509" name="Footer Placeholder 4">
            <a:extLst>
              <a:ext uri="{FF2B5EF4-FFF2-40B4-BE49-F238E27FC236}">
                <a16:creationId xmlns:a16="http://schemas.microsoft.com/office/drawing/2014/main" id="{74D5D73B-CE4A-44BE-BA9A-BFC3451A3BA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223000" y="6527800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21510" name="Slide Number Placeholder 5">
            <a:extLst>
              <a:ext uri="{FF2B5EF4-FFF2-40B4-BE49-F238E27FC236}">
                <a16:creationId xmlns:a16="http://schemas.microsoft.com/office/drawing/2014/main" id="{DF9E08E0-295F-4802-BC74-AD052370EC4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3124200" y="6507163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65574CF-417E-4E47-AA69-9B634F46A6BF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765BA-22A8-4C2E-A0B2-96E689445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</p:spPr>
        <p:txBody>
          <a:bodyPr/>
          <a:lstStyle/>
          <a:p>
            <a:r>
              <a:rPr lang="en-US" dirty="0"/>
              <a:t>AspectJ History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15AE16-DD9D-4F0D-B0F3-17ED595A9C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/>
          <a:p>
            <a:r>
              <a:rPr lang="en-US" altLang="en-US"/>
              <a:t>11/10/2020</a:t>
            </a:r>
            <a:endParaRPr lang="en-US" alt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C57D6E-AECF-45CF-930E-D978F0B0F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24600" y="6248400"/>
            <a:ext cx="2133600" cy="457200"/>
          </a:xfrm>
        </p:spPr>
        <p:txBody>
          <a:bodyPr/>
          <a:lstStyle/>
          <a:p>
            <a:pPr>
              <a:defRPr/>
            </a:pPr>
            <a:r>
              <a:rPr lang="en-US"/>
              <a:t>CSE 410J and CSE 522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A5972F-A41C-4FA9-A78F-D24A5234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681287" y="6248400"/>
            <a:ext cx="1905000" cy="457200"/>
          </a:xfrm>
        </p:spPr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16</a:t>
            </a:fld>
            <a:endParaRPr lang="en-US" altLang="en-US" dirty="0"/>
          </a:p>
        </p:txBody>
      </p:sp>
      <p:sp>
        <p:nvSpPr>
          <p:cNvPr id="6" name="Text Box 3">
            <a:extLst>
              <a:ext uri="{FF2B5EF4-FFF2-40B4-BE49-F238E27FC236}">
                <a16:creationId xmlns:a16="http://schemas.microsoft.com/office/drawing/2014/main" id="{E2044812-439B-45A5-9AB2-3EADD0102A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600200"/>
            <a:ext cx="7162800" cy="4154984"/>
          </a:xfrm>
          <a:prstGeom prst="rect">
            <a:avLst/>
          </a:prstGeom>
          <a:noFill/>
          <a:ln w="28575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marL="342900" indent="-342900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FF00"/>
                </a:solidFill>
              </a:rPr>
              <a:t>AspectJ</a:t>
            </a:r>
            <a:r>
              <a:rPr lang="en-US" sz="2400" dirty="0"/>
              <a:t> is an </a:t>
            </a:r>
            <a:r>
              <a:rPr lang="en-US" sz="2400" dirty="0">
                <a:solidFill>
                  <a:srgbClr val="00FF00"/>
                </a:solidFill>
              </a:rPr>
              <a:t>AOP</a:t>
            </a:r>
            <a:r>
              <a:rPr lang="en-US" sz="2400" dirty="0"/>
              <a:t> extension of </a:t>
            </a:r>
            <a:r>
              <a:rPr lang="en-US" sz="2400" dirty="0">
                <a:solidFill>
                  <a:srgbClr val="00FFFF"/>
                </a:solidFill>
              </a:rPr>
              <a:t>Java</a:t>
            </a:r>
            <a:r>
              <a:rPr lang="en-US" sz="2400" dirty="0"/>
              <a:t> created in 1998 at Xerox PARC. </a:t>
            </a:r>
          </a:p>
          <a:p>
            <a:pPr marL="342900" indent="-342900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66FF"/>
                </a:solidFill>
              </a:rPr>
              <a:t>Available in Eclipse </a:t>
            </a:r>
            <a:r>
              <a:rPr lang="en-US" sz="2400" dirty="0"/>
              <a:t>open-source projects, both stand-alone and integrated into Eclipse.</a:t>
            </a:r>
          </a:p>
          <a:p>
            <a:pPr marL="342900" indent="-342900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00FF00"/>
                </a:solidFill>
              </a:rPr>
              <a:t>AspectJ</a:t>
            </a:r>
            <a:r>
              <a:rPr lang="en-US" sz="2400" dirty="0"/>
              <a:t> has become a widely used </a:t>
            </a:r>
            <a:r>
              <a:rPr lang="en-US" sz="2400" dirty="0">
                <a:solidFill>
                  <a:srgbClr val="66CCFF"/>
                </a:solidFill>
              </a:rPr>
              <a:t>de facto standard </a:t>
            </a:r>
            <a:r>
              <a:rPr lang="en-US" sz="2400" dirty="0"/>
              <a:t>for</a:t>
            </a:r>
            <a:r>
              <a:rPr lang="en-US" sz="2400" dirty="0">
                <a:solidFill>
                  <a:srgbClr val="66CCFF"/>
                </a:solidFill>
              </a:rPr>
              <a:t> </a:t>
            </a:r>
            <a:r>
              <a:rPr lang="en-US" sz="2400" dirty="0">
                <a:solidFill>
                  <a:srgbClr val="00FF00"/>
                </a:solidFill>
              </a:rPr>
              <a:t>AOP</a:t>
            </a:r>
            <a:r>
              <a:rPr lang="en-US" sz="2400" dirty="0"/>
              <a:t>.</a:t>
            </a:r>
          </a:p>
          <a:p>
            <a:pPr marL="342900" indent="-342900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sz="2400" dirty="0"/>
          </a:p>
          <a:p>
            <a:pPr marL="342900" indent="-342900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00"/>
                </a:solidFill>
              </a:rPr>
              <a:t>It uses Java-like syntax</a:t>
            </a:r>
            <a:r>
              <a:rPr lang="en-US" sz="2400" dirty="0"/>
              <a:t>, and included IDE integrations for displaying crosscutting structure.</a:t>
            </a:r>
          </a:p>
        </p:txBody>
      </p:sp>
    </p:spTree>
    <p:extLst>
      <p:ext uri="{BB962C8B-B14F-4D97-AF65-F5344CB8AC3E}">
        <p14:creationId xmlns:p14="http://schemas.microsoft.com/office/powerpoint/2010/main" val="2334528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A6683-05AB-4017-BFDB-A00134871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300" y="2895600"/>
            <a:ext cx="7772400" cy="1143000"/>
          </a:xfrm>
        </p:spPr>
        <p:txBody>
          <a:bodyPr/>
          <a:lstStyle/>
          <a:p>
            <a:r>
              <a:rPr lang="en-US" sz="3600" dirty="0"/>
              <a:t>Let’s see an example for a</a:t>
            </a:r>
            <a:br>
              <a:rPr lang="en-US" sz="3600" dirty="0"/>
            </a:br>
            <a:r>
              <a:rPr lang="en-US" sz="3600" dirty="0">
                <a:solidFill>
                  <a:srgbClr val="66CCFF"/>
                </a:solidFill>
              </a:rPr>
              <a:t>quick overview of the </a:t>
            </a:r>
            <a:br>
              <a:rPr lang="en-US" sz="3600" dirty="0"/>
            </a:br>
            <a:r>
              <a:rPr lang="en-US" sz="3600" dirty="0">
                <a:solidFill>
                  <a:srgbClr val="66CCFF"/>
                </a:solidFill>
              </a:rPr>
              <a:t>overall approach</a:t>
            </a:r>
            <a:br>
              <a:rPr lang="en-US" sz="3600" dirty="0">
                <a:solidFill>
                  <a:srgbClr val="66CCFF"/>
                </a:solidFill>
              </a:rPr>
            </a:br>
            <a:r>
              <a:rPr lang="en-US" sz="3600" dirty="0"/>
              <a:t>and then we will </a:t>
            </a:r>
            <a:br>
              <a:rPr lang="en-US" sz="3600" dirty="0"/>
            </a:br>
            <a:r>
              <a:rPr lang="en-US" sz="3600" dirty="0">
                <a:solidFill>
                  <a:srgbClr val="00FF00"/>
                </a:solidFill>
              </a:rPr>
              <a:t>examine the features of</a:t>
            </a:r>
            <a:br>
              <a:rPr lang="en-US" sz="3600" dirty="0">
                <a:solidFill>
                  <a:srgbClr val="00FF00"/>
                </a:solidFill>
              </a:rPr>
            </a:br>
            <a:br>
              <a:rPr lang="en-US" sz="3600" dirty="0"/>
            </a:br>
            <a:r>
              <a:rPr lang="en-US" sz="3600" dirty="0">
                <a:solidFill>
                  <a:srgbClr val="FF66FF"/>
                </a:solidFill>
              </a:rPr>
              <a:t>AspectJ</a:t>
            </a:r>
            <a:br>
              <a:rPr lang="en-US" sz="3600" dirty="0">
                <a:solidFill>
                  <a:srgbClr val="FF66FF"/>
                </a:solidFill>
              </a:rPr>
            </a:br>
            <a:br>
              <a:rPr lang="en-US" dirty="0">
                <a:solidFill>
                  <a:srgbClr val="FF66FF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Link:  https://www.eclipse.org/aspectj/doc/released/ </a:t>
            </a:r>
            <a:r>
              <a:rPr lang="en-US" sz="2800" dirty="0" err="1">
                <a:solidFill>
                  <a:schemeClr val="tx1"/>
                </a:solidFill>
              </a:rPr>
              <a:t>progguide</a:t>
            </a:r>
            <a:r>
              <a:rPr lang="en-US" sz="2800" dirty="0">
                <a:solidFill>
                  <a:schemeClr val="tx1"/>
                </a:solidFill>
              </a:rPr>
              <a:t>/starting.html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C4229E-1F55-4EFA-952D-0137E4C84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E0B054-3156-4BC8-BF9A-B04F3D650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910DE-1A09-49BB-8187-C3933CBD8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1325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960DE-001A-4793-B215-54030322F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1593"/>
            <a:ext cx="7772400" cy="1143000"/>
          </a:xfrm>
        </p:spPr>
        <p:txBody>
          <a:bodyPr/>
          <a:lstStyle/>
          <a:p>
            <a:r>
              <a:rPr lang="en-US" dirty="0"/>
              <a:t>Example 1:  Simple Logging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54E557-16A0-47D2-9C88-D1E86CCB01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" y="6509060"/>
            <a:ext cx="1905000" cy="457200"/>
          </a:xfrm>
        </p:spPr>
        <p:txBody>
          <a:bodyPr/>
          <a:lstStyle/>
          <a:p>
            <a:pPr>
              <a:defRPr/>
            </a:pPr>
            <a:r>
              <a:rPr lang="en-US"/>
              <a:t>11/10/2020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BE7380-0216-43A9-B673-67E9182DC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B58B71-564B-47C3-8E22-3E8DBA552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7F1E6F-2FBE-462F-BB52-7B7EEF73DE8C}"/>
              </a:ext>
            </a:extLst>
          </p:cNvPr>
          <p:cNvSpPr txBox="1"/>
          <p:nvPr/>
        </p:nvSpPr>
        <p:spPr>
          <a:xfrm>
            <a:off x="235957" y="1336542"/>
            <a:ext cx="22278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Suppose we want to </a:t>
            </a:r>
            <a:r>
              <a:rPr lang="en-US" sz="2000" dirty="0">
                <a:solidFill>
                  <a:srgbClr val="00FF00"/>
                </a:solidFill>
              </a:rPr>
              <a:t>log </a:t>
            </a:r>
            <a:r>
              <a:rPr lang="en-US" sz="2000" dirty="0"/>
              <a:t>every </a:t>
            </a:r>
            <a:r>
              <a:rPr lang="en-US" sz="2000" dirty="0">
                <a:solidFill>
                  <a:srgbClr val="00FF00"/>
                </a:solidFill>
              </a:rPr>
              <a:t>entry </a:t>
            </a:r>
            <a:r>
              <a:rPr lang="en-US" sz="2000" dirty="0"/>
              <a:t>and </a:t>
            </a:r>
            <a:r>
              <a:rPr lang="en-US" sz="2000" dirty="0">
                <a:solidFill>
                  <a:srgbClr val="00FF00"/>
                </a:solidFill>
              </a:rPr>
              <a:t>exit</a:t>
            </a:r>
            <a:r>
              <a:rPr lang="en-US" sz="2000" dirty="0"/>
              <a:t> of all methods in a program.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238E4C-8E5A-4F08-AFB7-621400AD7613}"/>
              </a:ext>
            </a:extLst>
          </p:cNvPr>
          <p:cNvSpPr txBox="1"/>
          <p:nvPr/>
        </p:nvSpPr>
        <p:spPr>
          <a:xfrm>
            <a:off x="210557" y="3505200"/>
            <a:ext cx="22278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66CCFF"/>
                </a:solidFill>
              </a:rPr>
              <a:t>The traditional</a:t>
            </a:r>
          </a:p>
          <a:p>
            <a:r>
              <a:rPr lang="en-US" sz="2000" dirty="0">
                <a:solidFill>
                  <a:srgbClr val="66CCFF"/>
                </a:solidFill>
              </a:rPr>
              <a:t>way</a:t>
            </a:r>
            <a:r>
              <a:rPr lang="en-US" sz="2000" dirty="0"/>
              <a:t> of meeting this requirement shown on right, but this approach </a:t>
            </a:r>
            <a:r>
              <a:rPr lang="en-US" sz="2000" dirty="0">
                <a:solidFill>
                  <a:srgbClr val="FF66FF"/>
                </a:solidFill>
              </a:rPr>
              <a:t>violates the principle of separation of concerns</a:t>
            </a:r>
            <a:r>
              <a:rPr lang="en-US" sz="2000" dirty="0"/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2EFABD-BC43-4C21-89C4-5E23F6154862}"/>
              </a:ext>
            </a:extLst>
          </p:cNvPr>
          <p:cNvSpPr/>
          <p:nvPr/>
        </p:nvSpPr>
        <p:spPr>
          <a:xfrm>
            <a:off x="2743200" y="1332998"/>
            <a:ext cx="6019800" cy="181588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Test {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one()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"Execute Body of Test.one()"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two()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"Execute Body of </a:t>
            </a:r>
            <a:r>
              <a:rPr lang="en-US" sz="14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Test.two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()"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2FD469-4943-4ABB-8367-4A266649BECD}"/>
              </a:ext>
            </a:extLst>
          </p:cNvPr>
          <p:cNvSpPr/>
          <p:nvPr/>
        </p:nvSpPr>
        <p:spPr>
          <a:xfrm>
            <a:off x="2744972" y="3709120"/>
            <a:ext cx="6170428" cy="24622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Test {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one()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“</a:t>
            </a:r>
            <a:r>
              <a:rPr lang="en-US" sz="1400" b="1" i="1" dirty="0">
                <a:solidFill>
                  <a:srgbClr val="FF0000"/>
                </a:solidFill>
                <a:latin typeface="Consolas" panose="020B0609020204030204" pitchFamily="49" charset="0"/>
              </a:rPr>
              <a:t>Entering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 Test.one()"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"Execute Body of Test.one()"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“</a:t>
            </a:r>
            <a:r>
              <a:rPr lang="en-US" sz="1400" b="1" i="1" dirty="0">
                <a:solidFill>
                  <a:srgbClr val="FF0000"/>
                </a:solidFill>
                <a:latin typeface="Consolas" panose="020B0609020204030204" pitchFamily="49" charset="0"/>
              </a:rPr>
              <a:t>Leaving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 Test.one()"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two()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“</a:t>
            </a:r>
            <a:r>
              <a:rPr lang="en-US" sz="1400" b="1" i="1" dirty="0">
                <a:solidFill>
                  <a:srgbClr val="FF0000"/>
                </a:solidFill>
                <a:latin typeface="Consolas" panose="020B0609020204030204" pitchFamily="49" charset="0"/>
              </a:rPr>
              <a:t>Entering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 </a:t>
            </a:r>
            <a:r>
              <a:rPr lang="en-US" sz="14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Test.two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()"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"Execute Body of </a:t>
            </a:r>
            <a:r>
              <a:rPr lang="en-US" sz="14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Test.two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()"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“</a:t>
            </a:r>
            <a:r>
              <a:rPr lang="en-US" sz="1400" b="1" i="1" dirty="0">
                <a:solidFill>
                  <a:srgbClr val="FF0000"/>
                </a:solidFill>
                <a:latin typeface="Consolas" panose="020B0609020204030204" pitchFamily="49" charset="0"/>
              </a:rPr>
              <a:t>Leaving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 </a:t>
            </a:r>
            <a:r>
              <a:rPr lang="en-US" sz="14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Test.two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()"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09001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C4CCFBE-181D-45A7-B255-8B94F0011120}"/>
              </a:ext>
            </a:extLst>
          </p:cNvPr>
          <p:cNvSpPr/>
          <p:nvPr/>
        </p:nvSpPr>
        <p:spPr>
          <a:xfrm>
            <a:off x="1454910" y="3153013"/>
            <a:ext cx="5501978" cy="267765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aspect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LoggingAspect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pointcut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method() :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execution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(* *(..));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before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() : method()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"Entering 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thisJoinPoint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.getSignature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toString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after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() : method() { 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"Leaving 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thisJoinPoint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.getSignature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en-US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toString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/>
          </a:p>
        </p:txBody>
      </p:sp>
      <p:sp>
        <p:nvSpPr>
          <p:cNvPr id="28674" name="Title 1">
            <a:extLst>
              <a:ext uri="{FF2B5EF4-FFF2-40B4-BE49-F238E27FC236}">
                <a16:creationId xmlns:a16="http://schemas.microsoft.com/office/drawing/2014/main" id="{D0B0B4F5-66BF-43AC-BDED-6E95B5F2935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1160" y="-40403"/>
            <a:ext cx="8285480" cy="1143000"/>
          </a:xfrm>
        </p:spPr>
        <p:txBody>
          <a:bodyPr/>
          <a:lstStyle/>
          <a:p>
            <a:r>
              <a:rPr lang="en-US" altLang="en-US" dirty="0">
                <a:solidFill>
                  <a:srgbClr val="FFFF00"/>
                </a:solidFill>
              </a:rPr>
              <a:t>Aspects</a:t>
            </a:r>
            <a:r>
              <a:rPr lang="en-US" altLang="en-US" dirty="0"/>
              <a:t>: Separation of Concerns</a:t>
            </a:r>
          </a:p>
        </p:txBody>
      </p:sp>
      <p:sp>
        <p:nvSpPr>
          <p:cNvPr id="28675" name="Date Placeholder 2">
            <a:extLst>
              <a:ext uri="{FF2B5EF4-FFF2-40B4-BE49-F238E27FC236}">
                <a16:creationId xmlns:a16="http://schemas.microsoft.com/office/drawing/2014/main" id="{5B14AD3D-895D-42AF-9FCE-F4F296F35321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  <a:endParaRPr lang="en-US" altLang="en-US" sz="1400" dirty="0">
              <a:latin typeface="Times New Roman" panose="02020603050405020304" pitchFamily="18" charset="0"/>
            </a:endParaRPr>
          </a:p>
        </p:txBody>
      </p:sp>
      <p:sp>
        <p:nvSpPr>
          <p:cNvPr id="28676" name="Footer Placeholder 3">
            <a:extLst>
              <a:ext uri="{FF2B5EF4-FFF2-40B4-BE49-F238E27FC236}">
                <a16:creationId xmlns:a16="http://schemas.microsoft.com/office/drawing/2014/main" id="{B2AF0EA7-CCCB-431E-A467-EB2A38E46B1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28677" name="Slide Number Placeholder 4">
            <a:extLst>
              <a:ext uri="{FF2B5EF4-FFF2-40B4-BE49-F238E27FC236}">
                <a16:creationId xmlns:a16="http://schemas.microsoft.com/office/drawing/2014/main" id="{975B17C6-1BEA-4365-8F2B-BDBAF3D97BA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DB80BE6-71D1-4F77-84A5-3C5BC736541B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/>
          </a:p>
        </p:txBody>
      </p:sp>
      <p:sp>
        <p:nvSpPr>
          <p:cNvPr id="28679" name="Rectangle 6">
            <a:extLst>
              <a:ext uri="{FF2B5EF4-FFF2-40B4-BE49-F238E27FC236}">
                <a16:creationId xmlns:a16="http://schemas.microsoft.com/office/drawing/2014/main" id="{A23C5AFE-8E98-4401-98AD-AF36DC619A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8300" y="6041702"/>
            <a:ext cx="5791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hlinkClick r:id="rId2"/>
              </a:rPr>
              <a:t>https://en.wikipedia.org/wiki/Aspect_weaver</a:t>
            </a:r>
            <a:endParaRPr lang="en-US" altLang="en-US" sz="20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B188BEE-9DDF-4246-939A-B5FE7035F64D}"/>
              </a:ext>
            </a:extLst>
          </p:cNvPr>
          <p:cNvGrpSpPr/>
          <p:nvPr/>
        </p:nvGrpSpPr>
        <p:grpSpPr>
          <a:xfrm>
            <a:off x="3832004" y="1403708"/>
            <a:ext cx="5158448" cy="2319577"/>
            <a:chOff x="4073366" y="1661929"/>
            <a:chExt cx="4849037" cy="2294172"/>
          </a:xfrm>
        </p:grpSpPr>
        <p:sp>
          <p:nvSpPr>
            <p:cNvPr id="28680" name="Rectangle: Rounded Corners 7">
              <a:extLst>
                <a:ext uri="{FF2B5EF4-FFF2-40B4-BE49-F238E27FC236}">
                  <a16:creationId xmlns:a16="http://schemas.microsoft.com/office/drawing/2014/main" id="{491595E8-662D-4AC4-909B-A7FD718E9C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366" y="3668636"/>
              <a:ext cx="2057400" cy="192867"/>
            </a:xfrm>
            <a:prstGeom prst="roundRect">
              <a:avLst>
                <a:gd name="adj" fmla="val 16667"/>
              </a:avLst>
            </a:prstGeom>
            <a:noFill/>
            <a:ln w="19050" algn="ctr">
              <a:solidFill>
                <a:srgbClr val="FF66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800"/>
            </a:p>
          </p:txBody>
        </p:sp>
        <p:sp>
          <p:nvSpPr>
            <p:cNvPr id="28681" name="Freeform: Shape 8">
              <a:extLst>
                <a:ext uri="{FF2B5EF4-FFF2-40B4-BE49-F238E27FC236}">
                  <a16:creationId xmlns:a16="http://schemas.microsoft.com/office/drawing/2014/main" id="{810AD5B9-D717-4356-9B86-9F3511B17A87}"/>
                </a:ext>
              </a:extLst>
            </p:cNvPr>
            <p:cNvSpPr>
              <a:spLocks/>
            </p:cNvSpPr>
            <p:nvPr/>
          </p:nvSpPr>
          <p:spPr bwMode="auto">
            <a:xfrm flipV="1">
              <a:off x="6137727" y="3322501"/>
              <a:ext cx="1831543" cy="633600"/>
            </a:xfrm>
            <a:custGeom>
              <a:avLst/>
              <a:gdLst>
                <a:gd name="T0" fmla="*/ 0 w 1036320"/>
                <a:gd name="T1" fmla="*/ 226077 h 825313"/>
                <a:gd name="T2" fmla="*/ 323530 w 1036320"/>
                <a:gd name="T3" fmla="*/ 32861 h 825313"/>
                <a:gd name="T4" fmla="*/ 1031250 w 1036320"/>
                <a:gd name="T5" fmla="*/ 826061 h 825313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1036320" h="825313">
                  <a:moveTo>
                    <a:pt x="0" y="225873"/>
                  </a:moveTo>
                  <a:cubicBezTo>
                    <a:pt x="76200" y="79399"/>
                    <a:pt x="152400" y="-67074"/>
                    <a:pt x="325120" y="32833"/>
                  </a:cubicBezTo>
                  <a:cubicBezTo>
                    <a:pt x="497840" y="132740"/>
                    <a:pt x="767080" y="479026"/>
                    <a:pt x="1036320" y="825313"/>
                  </a:cubicBezTo>
                </a:path>
              </a:pathLst>
            </a:custGeom>
            <a:noFill/>
            <a:ln w="19050" cap="flat" cmpd="sng" algn="ctr">
              <a:solidFill>
                <a:srgbClr val="FF66FF"/>
              </a:solidFill>
              <a:prstDash val="solid"/>
              <a:miter lim="800000"/>
              <a:headEnd type="none" w="med" len="med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/>
            <a:lstStyle/>
            <a:p>
              <a:endParaRPr lang="en-US" dirty="0"/>
            </a:p>
          </p:txBody>
        </p:sp>
        <p:sp>
          <p:nvSpPr>
            <p:cNvPr id="28682" name="TextBox 9">
              <a:extLst>
                <a:ext uri="{FF2B5EF4-FFF2-40B4-BE49-F238E27FC236}">
                  <a16:creationId xmlns:a16="http://schemas.microsoft.com/office/drawing/2014/main" id="{DB5EEAB6-9B67-434D-BEC7-A9E6A39BAE5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06221" y="1661929"/>
              <a:ext cx="1816182" cy="1631216"/>
            </a:xfrm>
            <a:prstGeom prst="rect">
              <a:avLst/>
            </a:prstGeom>
            <a:noFill/>
            <a:ln w="9525">
              <a:solidFill>
                <a:srgbClr val="FF66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000" dirty="0">
                  <a:solidFill>
                    <a:srgbClr val="FF66FF"/>
                  </a:solidFill>
                </a:rPr>
                <a:t>“All methods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000" dirty="0">
                  <a:solidFill>
                    <a:srgbClr val="FF66FF"/>
                  </a:solidFill>
                </a:rPr>
                <a:t>regardless of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000" dirty="0">
                  <a:solidFill>
                    <a:srgbClr val="66CCFF"/>
                  </a:solidFill>
                </a:rPr>
                <a:t>result type</a:t>
              </a:r>
              <a:r>
                <a:rPr lang="en-US" altLang="en-US" sz="2000" dirty="0">
                  <a:solidFill>
                    <a:srgbClr val="FF66FF"/>
                  </a:solidFill>
                </a:rPr>
                <a:t>,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000" dirty="0">
                  <a:solidFill>
                    <a:srgbClr val="FFFF00"/>
                  </a:solidFill>
                </a:rPr>
                <a:t>name</a:t>
              </a:r>
              <a:r>
                <a:rPr lang="en-US" altLang="en-US" sz="2000" dirty="0">
                  <a:solidFill>
                    <a:srgbClr val="FF66FF"/>
                  </a:solidFill>
                </a:rPr>
                <a:t>, and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000" dirty="0">
                  <a:solidFill>
                    <a:srgbClr val="00FF00"/>
                  </a:solidFill>
                </a:rPr>
                <a:t># arguments</a:t>
              </a:r>
              <a:r>
                <a:rPr lang="en-US" altLang="en-US" sz="2000" dirty="0">
                  <a:solidFill>
                    <a:srgbClr val="FF66FF"/>
                  </a:solidFill>
                </a:rPr>
                <a:t>”</a:t>
              </a:r>
            </a:p>
          </p:txBody>
        </p:sp>
      </p:grpSp>
      <p:sp>
        <p:nvSpPr>
          <p:cNvPr id="7" name="Right Brace 6">
            <a:extLst>
              <a:ext uri="{FF2B5EF4-FFF2-40B4-BE49-F238E27FC236}">
                <a16:creationId xmlns:a16="http://schemas.microsoft.com/office/drawing/2014/main" id="{4AF55EB5-C080-4329-AD10-9C6B02E1A980}"/>
              </a:ext>
            </a:extLst>
          </p:cNvPr>
          <p:cNvSpPr/>
          <p:nvPr/>
        </p:nvSpPr>
        <p:spPr bwMode="auto">
          <a:xfrm flipH="1" flipV="1">
            <a:off x="1266293" y="1209758"/>
            <a:ext cx="193675" cy="1874513"/>
          </a:xfrm>
          <a:prstGeom prst="rightBrace">
            <a:avLst>
              <a:gd name="adj1" fmla="val 8333"/>
              <a:gd name="adj2" fmla="val 44019"/>
            </a:avLst>
          </a:prstGeom>
          <a:noFill/>
          <a:ln w="28575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22A0E9-AAD4-40E4-9BCD-7DDDE575C15F}"/>
              </a:ext>
            </a:extLst>
          </p:cNvPr>
          <p:cNvSpPr txBox="1"/>
          <p:nvPr/>
        </p:nvSpPr>
        <p:spPr>
          <a:xfrm>
            <a:off x="151202" y="1586555"/>
            <a:ext cx="125245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FF00"/>
                </a:solidFill>
              </a:rPr>
              <a:t>Java</a:t>
            </a:r>
          </a:p>
          <a:p>
            <a:r>
              <a:rPr lang="en-US" sz="2000" dirty="0">
                <a:solidFill>
                  <a:srgbClr val="00FF00"/>
                </a:solidFill>
              </a:rPr>
              <a:t>Program</a:t>
            </a:r>
          </a:p>
          <a:p>
            <a:r>
              <a:rPr lang="en-US" sz="2000" dirty="0">
                <a:solidFill>
                  <a:srgbClr val="00FF00"/>
                </a:solidFill>
              </a:rPr>
              <a:t>Requiring</a:t>
            </a:r>
          </a:p>
          <a:p>
            <a:r>
              <a:rPr lang="en-US" sz="2000" dirty="0">
                <a:solidFill>
                  <a:srgbClr val="00FF00"/>
                </a:solidFill>
              </a:rPr>
              <a:t>Logging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5CED60F-6D5F-4ADC-B4BB-687AB2889825}"/>
              </a:ext>
            </a:extLst>
          </p:cNvPr>
          <p:cNvSpPr/>
          <p:nvPr/>
        </p:nvSpPr>
        <p:spPr bwMode="auto">
          <a:xfrm>
            <a:off x="1454910" y="3142661"/>
            <a:ext cx="1428750" cy="304800"/>
          </a:xfrm>
          <a:prstGeom prst="roundRect">
            <a:avLst/>
          </a:prstGeom>
          <a:solidFill>
            <a:srgbClr val="FF66FF">
              <a:alpha val="40000"/>
            </a:srgbClr>
          </a:solidFill>
          <a:ln w="9525" cap="flat" cmpd="sng" algn="ctr">
            <a:solidFill>
              <a:srgbClr val="FF66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B52648E-A6EE-4006-844D-E23B8A85A79E}"/>
              </a:ext>
            </a:extLst>
          </p:cNvPr>
          <p:cNvGrpSpPr/>
          <p:nvPr/>
        </p:nvGrpSpPr>
        <p:grpSpPr>
          <a:xfrm>
            <a:off x="67602" y="3161101"/>
            <a:ext cx="1389689" cy="2787530"/>
            <a:chOff x="108520" y="3232669"/>
            <a:chExt cx="1389689" cy="2787530"/>
          </a:xfrm>
        </p:grpSpPr>
        <p:sp>
          <p:nvSpPr>
            <p:cNvPr id="18" name="Right Brace 17">
              <a:extLst>
                <a:ext uri="{FF2B5EF4-FFF2-40B4-BE49-F238E27FC236}">
                  <a16:creationId xmlns:a16="http://schemas.microsoft.com/office/drawing/2014/main" id="{608E0A14-FC8A-4D09-A5BD-C978C8AB14ED}"/>
                </a:ext>
              </a:extLst>
            </p:cNvPr>
            <p:cNvSpPr/>
            <p:nvPr/>
          </p:nvSpPr>
          <p:spPr bwMode="auto">
            <a:xfrm flipH="1" flipV="1">
              <a:off x="1204838" y="3232669"/>
              <a:ext cx="293371" cy="2787530"/>
            </a:xfrm>
            <a:prstGeom prst="rightBrace">
              <a:avLst>
                <a:gd name="adj1" fmla="val 8333"/>
                <a:gd name="adj2" fmla="val 44019"/>
              </a:avLst>
            </a:prstGeom>
            <a:noFill/>
            <a:ln w="28575" cap="flat" cmpd="sng" algn="ctr">
              <a:solidFill>
                <a:srgbClr val="66CC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F618E6-C259-4EDF-AF09-11DBFA496688}"/>
                </a:ext>
              </a:extLst>
            </p:cNvPr>
            <p:cNvSpPr txBox="1"/>
            <p:nvPr/>
          </p:nvSpPr>
          <p:spPr>
            <a:xfrm>
              <a:off x="108520" y="4017270"/>
              <a:ext cx="1040670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FF66FF"/>
                  </a:solidFill>
                </a:rPr>
                <a:t>AspectJ</a:t>
              </a:r>
            </a:p>
            <a:p>
              <a:r>
                <a:rPr lang="en-US" sz="2000" dirty="0">
                  <a:solidFill>
                    <a:srgbClr val="FF66FF"/>
                  </a:solidFill>
                </a:rPr>
                <a:t>Code</a:t>
              </a:r>
            </a:p>
            <a:p>
              <a:r>
                <a:rPr lang="en-US" sz="2000" dirty="0">
                  <a:solidFill>
                    <a:srgbClr val="FF66FF"/>
                  </a:solidFill>
                </a:rPr>
                <a:t>For</a:t>
              </a:r>
            </a:p>
            <a:p>
              <a:r>
                <a:rPr lang="en-US" sz="2000" dirty="0">
                  <a:solidFill>
                    <a:srgbClr val="FF66FF"/>
                  </a:solidFill>
                </a:rPr>
                <a:t>Logger</a:t>
              </a:r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7DB4370-DC79-4FEA-96DD-218B32024731}"/>
              </a:ext>
            </a:extLst>
          </p:cNvPr>
          <p:cNvCxnSpPr>
            <a:cxnSpLocks/>
          </p:cNvCxnSpPr>
          <p:nvPr/>
        </p:nvCxnSpPr>
        <p:spPr bwMode="auto">
          <a:xfrm>
            <a:off x="1865474" y="3618675"/>
            <a:ext cx="8763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66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DC4A942-C634-4389-8B29-CF2EE6F52274}"/>
              </a:ext>
            </a:extLst>
          </p:cNvPr>
          <p:cNvCxnSpPr>
            <a:cxnSpLocks/>
          </p:cNvCxnSpPr>
          <p:nvPr/>
        </p:nvCxnSpPr>
        <p:spPr bwMode="auto">
          <a:xfrm>
            <a:off x="1881118" y="3841899"/>
            <a:ext cx="86065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66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0E5F0DE-C18D-413A-9532-345ABB6FAB35}"/>
              </a:ext>
            </a:extLst>
          </p:cNvPr>
          <p:cNvCxnSpPr>
            <a:cxnSpLocks/>
          </p:cNvCxnSpPr>
          <p:nvPr/>
        </p:nvCxnSpPr>
        <p:spPr bwMode="auto">
          <a:xfrm>
            <a:off x="1822698" y="4913524"/>
            <a:ext cx="86065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66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B6BD6BF-AAEE-470D-B2FD-D95901F7539F}"/>
              </a:ext>
            </a:extLst>
          </p:cNvPr>
          <p:cNvGrpSpPr/>
          <p:nvPr/>
        </p:nvGrpSpPr>
        <p:grpSpPr>
          <a:xfrm>
            <a:off x="6594657" y="3910934"/>
            <a:ext cx="1770976" cy="1480219"/>
            <a:chOff x="6626860" y="4240530"/>
            <a:chExt cx="1770976" cy="1480219"/>
          </a:xfrm>
        </p:grpSpPr>
        <p:sp>
          <p:nvSpPr>
            <p:cNvPr id="20" name="Right Brace 19">
              <a:extLst>
                <a:ext uri="{FF2B5EF4-FFF2-40B4-BE49-F238E27FC236}">
                  <a16:creationId xmlns:a16="http://schemas.microsoft.com/office/drawing/2014/main" id="{3FC5B081-8ABE-4766-8B3D-037F829866A4}"/>
                </a:ext>
              </a:extLst>
            </p:cNvPr>
            <p:cNvSpPr/>
            <p:nvPr/>
          </p:nvSpPr>
          <p:spPr bwMode="auto">
            <a:xfrm>
              <a:off x="6626860" y="4240530"/>
              <a:ext cx="364490" cy="1480219"/>
            </a:xfrm>
            <a:prstGeom prst="rightBrace">
              <a:avLst>
                <a:gd name="adj1" fmla="val 8333"/>
                <a:gd name="adj2" fmla="val 41116"/>
              </a:avLst>
            </a:prstGeom>
            <a:noFill/>
            <a:ln w="28575" cap="flat" cmpd="sng" algn="ctr">
              <a:solidFill>
                <a:srgbClr val="FF66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4DF1131-4731-45CF-A680-94D51772E2BA}"/>
                </a:ext>
              </a:extLst>
            </p:cNvPr>
            <p:cNvSpPr txBox="1"/>
            <p:nvPr/>
          </p:nvSpPr>
          <p:spPr>
            <a:xfrm>
              <a:off x="7184042" y="4437542"/>
              <a:ext cx="121379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66FF"/>
                  </a:solidFill>
                </a:rPr>
                <a:t>Advice</a:t>
              </a:r>
            </a:p>
            <a:p>
              <a:r>
                <a:rPr lang="en-US" dirty="0">
                  <a:solidFill>
                    <a:srgbClr val="FF66FF"/>
                  </a:solidFill>
                </a:rPr>
                <a:t> code</a:t>
              </a: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213FF597-EF21-4F1E-B276-E723FF710B1A}"/>
              </a:ext>
            </a:extLst>
          </p:cNvPr>
          <p:cNvSpPr/>
          <p:nvPr/>
        </p:nvSpPr>
        <p:spPr>
          <a:xfrm>
            <a:off x="1459968" y="1237107"/>
            <a:ext cx="5501977" cy="181588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Test {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one()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"Executing Test.one()"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two()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sz="1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sz="1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"Executing </a:t>
            </a:r>
            <a:r>
              <a:rPr lang="en-US" sz="14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Test.two</a:t>
            </a:r>
            <a:r>
              <a:rPr lang="en-US" sz="1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()"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Date Placeholder 2">
            <a:extLst>
              <a:ext uri="{FF2B5EF4-FFF2-40B4-BE49-F238E27FC236}">
                <a16:creationId xmlns:a16="http://schemas.microsoft.com/office/drawing/2014/main" id="{8582D70B-4580-400F-9717-D4700BC55F5D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xfrm>
            <a:off x="609600" y="64008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  <a:endParaRPr lang="en-US" altLang="en-US" sz="1400" dirty="0">
              <a:latin typeface="Times New Roman" panose="02020603050405020304" pitchFamily="18" charset="0"/>
            </a:endParaRPr>
          </a:p>
        </p:txBody>
      </p:sp>
      <p:sp>
        <p:nvSpPr>
          <p:cNvPr id="7171" name="Footer Placeholder 3">
            <a:extLst>
              <a:ext uri="{FF2B5EF4-FFF2-40B4-BE49-F238E27FC236}">
                <a16:creationId xmlns:a16="http://schemas.microsoft.com/office/drawing/2014/main" id="{15325379-4B83-4705-82A1-3CDE89809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7172" name="Slide Number Placeholder 4">
            <a:extLst>
              <a:ext uri="{FF2B5EF4-FFF2-40B4-BE49-F238E27FC236}">
                <a16:creationId xmlns:a16="http://schemas.microsoft.com/office/drawing/2014/main" id="{87D40172-EB25-41D8-8377-FA8419C5F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048000" y="61722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C2255FE-1591-4F29-A4D1-EC0085F46B75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/>
          </a:p>
        </p:txBody>
      </p:sp>
      <p:sp>
        <p:nvSpPr>
          <p:cNvPr id="7173" name="Rectangle 2">
            <a:extLst>
              <a:ext uri="{FF2B5EF4-FFF2-40B4-BE49-F238E27FC236}">
                <a16:creationId xmlns:a16="http://schemas.microsoft.com/office/drawing/2014/main" id="{F3AC5D9C-337E-4EBE-981D-1AECAD54F4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269875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/>
              <a:t>Object-Oriented Concepts</a:t>
            </a:r>
          </a:p>
        </p:txBody>
      </p:sp>
      <p:sp>
        <p:nvSpPr>
          <p:cNvPr id="7174" name="Text Box 3">
            <a:extLst>
              <a:ext uri="{FF2B5EF4-FFF2-40B4-BE49-F238E27FC236}">
                <a16:creationId xmlns:a16="http://schemas.microsoft.com/office/drawing/2014/main" id="{39A66E87-1F19-474B-BDB7-D75F898A79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961" y="1490791"/>
            <a:ext cx="4876078" cy="4401205"/>
          </a:xfrm>
          <a:prstGeom prst="rect">
            <a:avLst/>
          </a:prstGeom>
          <a:noFill/>
          <a:ln w="28575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800" dirty="0"/>
              <a:t> Java Memory Management</a:t>
            </a:r>
          </a:p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800" dirty="0"/>
              <a:t> JUnit Testing </a:t>
            </a:r>
          </a:p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800" dirty="0"/>
              <a:t> Contracts &amp; Aspects</a:t>
            </a:r>
          </a:p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800" dirty="0"/>
              <a:t> Java Reflection</a:t>
            </a:r>
          </a:p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800" dirty="0"/>
              <a:t> OO Requirements</a:t>
            </a:r>
          </a:p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800" dirty="0"/>
              <a:t> Use-Case Driven Design</a:t>
            </a:r>
          </a:p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800" dirty="0"/>
              <a:t> Unified Modeling Language</a:t>
            </a:r>
          </a:p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800" dirty="0"/>
              <a:t> Towards Web Services</a:t>
            </a:r>
          </a:p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800" dirty="0"/>
              <a:t> SOAP and </a:t>
            </a:r>
            <a:r>
              <a:rPr lang="en-US" altLang="en-US" sz="2800" dirty="0" err="1"/>
              <a:t>ReST</a:t>
            </a:r>
            <a:endParaRPr lang="en-US" altLang="en-US" sz="2800" dirty="0"/>
          </a:p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800" dirty="0"/>
              <a:t> Spring Tool Suite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>
            <a:extLst>
              <a:ext uri="{FF2B5EF4-FFF2-40B4-BE49-F238E27FC236}">
                <a16:creationId xmlns:a16="http://schemas.microsoft.com/office/drawing/2014/main" id="{CD8A6DF8-DBFE-4FB0-93FC-4365B96B52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193992"/>
            <a:ext cx="7772400" cy="1143000"/>
          </a:xfrm>
        </p:spPr>
        <p:txBody>
          <a:bodyPr/>
          <a:lstStyle/>
          <a:p>
            <a:r>
              <a:rPr lang="en-US" altLang="en-US" dirty="0"/>
              <a:t>Overall Methodology</a:t>
            </a:r>
          </a:p>
        </p:txBody>
      </p:sp>
      <p:sp>
        <p:nvSpPr>
          <p:cNvPr id="29699" name="Date Placeholder 2">
            <a:extLst>
              <a:ext uri="{FF2B5EF4-FFF2-40B4-BE49-F238E27FC236}">
                <a16:creationId xmlns:a16="http://schemas.microsoft.com/office/drawing/2014/main" id="{D023F560-2A31-4DAC-8A5E-2B9C7059A3F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29700" name="Footer Placeholder 3">
            <a:extLst>
              <a:ext uri="{FF2B5EF4-FFF2-40B4-BE49-F238E27FC236}">
                <a16:creationId xmlns:a16="http://schemas.microsoft.com/office/drawing/2014/main" id="{2F0E6CF8-186C-46B6-AC9E-3036DC538BC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019800" y="6218238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29701" name="Slide Number Placeholder 4">
            <a:extLst>
              <a:ext uri="{FF2B5EF4-FFF2-40B4-BE49-F238E27FC236}">
                <a16:creationId xmlns:a16="http://schemas.microsoft.com/office/drawing/2014/main" id="{8B845481-58CD-4A7E-837C-D91026756E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21E1240-D3C6-4797-9C35-2069519193A8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4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2B9CA6A-5236-469C-AC0D-8C43F28A1A64}"/>
              </a:ext>
            </a:extLst>
          </p:cNvPr>
          <p:cNvGrpSpPr/>
          <p:nvPr/>
        </p:nvGrpSpPr>
        <p:grpSpPr>
          <a:xfrm>
            <a:off x="1638300" y="1595120"/>
            <a:ext cx="1485900" cy="1143000"/>
            <a:chOff x="1638300" y="1600200"/>
            <a:chExt cx="1485900" cy="1143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D34FA08-271C-46F8-B5C9-9CE513307F0A}"/>
                </a:ext>
              </a:extLst>
            </p:cNvPr>
            <p:cNvSpPr/>
            <p:nvPr/>
          </p:nvSpPr>
          <p:spPr bwMode="auto">
            <a:xfrm>
              <a:off x="1638300" y="1600200"/>
              <a:ext cx="1485900" cy="1143000"/>
            </a:xfrm>
            <a:prstGeom prst="rect">
              <a:avLst/>
            </a:prstGeom>
            <a:noFill/>
            <a:ln w="9525" cap="flat" cmpd="sng" algn="ctr">
              <a:solidFill>
                <a:srgbClr val="00FF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01FCA65-948F-4D4A-9D22-4FD2BA786AE0}"/>
                </a:ext>
              </a:extLst>
            </p:cNvPr>
            <p:cNvSpPr txBox="1"/>
            <p:nvPr/>
          </p:nvSpPr>
          <p:spPr>
            <a:xfrm>
              <a:off x="1888967" y="1640651"/>
              <a:ext cx="82586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FF00"/>
                  </a:solidFill>
                </a:rPr>
                <a:t>Java</a:t>
              </a:r>
            </a:p>
            <a:p>
              <a:r>
                <a:rPr lang="en-US" sz="2400" dirty="0">
                  <a:solidFill>
                    <a:srgbClr val="00FF00"/>
                  </a:solidFill>
                </a:rPr>
                <a:t>code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2F9710B-2CFB-4253-B023-4E1222E926FF}"/>
              </a:ext>
            </a:extLst>
          </p:cNvPr>
          <p:cNvGrpSpPr/>
          <p:nvPr/>
        </p:nvGrpSpPr>
        <p:grpSpPr>
          <a:xfrm>
            <a:off x="5105400" y="1600200"/>
            <a:ext cx="1485900" cy="1143000"/>
            <a:chOff x="1638300" y="1600200"/>
            <a:chExt cx="1485900" cy="1143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B275525-2A0F-445F-936B-E6A642DABA5A}"/>
                </a:ext>
              </a:extLst>
            </p:cNvPr>
            <p:cNvSpPr/>
            <p:nvPr/>
          </p:nvSpPr>
          <p:spPr bwMode="auto">
            <a:xfrm>
              <a:off x="1638300" y="1600200"/>
              <a:ext cx="1485900" cy="1143000"/>
            </a:xfrm>
            <a:prstGeom prst="rect">
              <a:avLst/>
            </a:prstGeom>
            <a:noFill/>
            <a:ln w="9525" cap="flat" cmpd="sng" algn="ctr">
              <a:solidFill>
                <a:srgbClr val="FF66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4A32CAB-5D6C-4213-A57B-D71DFB3BC56A}"/>
                </a:ext>
              </a:extLst>
            </p:cNvPr>
            <p:cNvSpPr txBox="1"/>
            <p:nvPr/>
          </p:nvSpPr>
          <p:spPr>
            <a:xfrm>
              <a:off x="1770345" y="1653768"/>
              <a:ext cx="12218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FF66FF"/>
                  </a:solidFill>
                </a:rPr>
                <a:t>AspectJ</a:t>
              </a:r>
            </a:p>
            <a:p>
              <a:r>
                <a:rPr lang="en-US" sz="2400" dirty="0">
                  <a:solidFill>
                    <a:srgbClr val="FF66FF"/>
                  </a:solidFill>
                </a:rPr>
                <a:t>aspects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8E5953C-8024-4E59-B25D-CC28E4A99B75}"/>
              </a:ext>
            </a:extLst>
          </p:cNvPr>
          <p:cNvSpPr txBox="1"/>
          <p:nvPr/>
        </p:nvSpPr>
        <p:spPr>
          <a:xfrm>
            <a:off x="3409315" y="3140466"/>
            <a:ext cx="12121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C000"/>
                </a:solidFill>
              </a:rPr>
              <a:t>AspectJ</a:t>
            </a:r>
          </a:p>
          <a:p>
            <a:r>
              <a:rPr lang="en-US" sz="2400" dirty="0">
                <a:solidFill>
                  <a:srgbClr val="FFC000"/>
                </a:solidFill>
              </a:rPr>
              <a:t>Weaver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75133D9-FAC2-4FF4-AD25-3310E0CF20DA}"/>
              </a:ext>
            </a:extLst>
          </p:cNvPr>
          <p:cNvSpPr/>
          <p:nvPr/>
        </p:nvSpPr>
        <p:spPr bwMode="auto">
          <a:xfrm>
            <a:off x="3242562" y="3086521"/>
            <a:ext cx="1558038" cy="942906"/>
          </a:xfrm>
          <a:prstGeom prst="ellipse">
            <a:avLst/>
          </a:prstGeom>
          <a:noFill/>
          <a:ln w="19050" cap="flat" cmpd="sng" algn="ctr">
            <a:solidFill>
              <a:schemeClr val="tx2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63F801-841E-4FD9-AE40-9185546F312C}"/>
              </a:ext>
            </a:extLst>
          </p:cNvPr>
          <p:cNvCxnSpPr>
            <a:cxnSpLocks/>
            <a:endCxn id="7" idx="1"/>
          </p:cNvCxnSpPr>
          <p:nvPr/>
        </p:nvCxnSpPr>
        <p:spPr bwMode="auto">
          <a:xfrm>
            <a:off x="3115947" y="2752289"/>
            <a:ext cx="354784" cy="472317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0FF00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625FB95-3721-42C8-9ECE-5142FB12BC17}"/>
              </a:ext>
            </a:extLst>
          </p:cNvPr>
          <p:cNvCxnSpPr>
            <a:cxnSpLocks/>
            <a:endCxn id="7" idx="7"/>
          </p:cNvCxnSpPr>
          <p:nvPr/>
        </p:nvCxnSpPr>
        <p:spPr bwMode="auto">
          <a:xfrm flipH="1">
            <a:off x="4572431" y="2729194"/>
            <a:ext cx="532972" cy="49541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66FF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0CEC897-DACE-4123-B01A-DAE0357B99F1}"/>
              </a:ext>
            </a:extLst>
          </p:cNvPr>
          <p:cNvSpPr/>
          <p:nvPr/>
        </p:nvSpPr>
        <p:spPr bwMode="auto">
          <a:xfrm>
            <a:off x="3078335" y="4610987"/>
            <a:ext cx="1874150" cy="951249"/>
          </a:xfrm>
          <a:prstGeom prst="rect">
            <a:avLst/>
          </a:prstGeom>
          <a:noFill/>
          <a:ln w="9525" cap="flat" cmpd="sng" algn="ctr">
            <a:solidFill>
              <a:srgbClr val="FFFF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00FF00"/>
                </a:solidFill>
                <a:effectLst/>
                <a:latin typeface="Tahoma" pitchFamily="34" charset="0"/>
              </a:rPr>
              <a:t>Woven code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00FF00"/>
                </a:solidFill>
                <a:effectLst/>
                <a:latin typeface="Tahoma" pitchFamily="34" charset="0"/>
              </a:rPr>
              <a:t>in Java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3B5FAD1-9A74-4DAB-8842-B3E066365761}"/>
              </a:ext>
            </a:extLst>
          </p:cNvPr>
          <p:cNvCxnSpPr>
            <a:cxnSpLocks/>
            <a:stCxn id="7" idx="4"/>
          </p:cNvCxnSpPr>
          <p:nvPr/>
        </p:nvCxnSpPr>
        <p:spPr bwMode="auto">
          <a:xfrm>
            <a:off x="4021581" y="4029427"/>
            <a:ext cx="0" cy="591343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C000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A84B533-D924-4D9B-96E5-E7FC24706B43}"/>
              </a:ext>
            </a:extLst>
          </p:cNvPr>
          <p:cNvSpPr txBox="1"/>
          <p:nvPr/>
        </p:nvSpPr>
        <p:spPr>
          <a:xfrm>
            <a:off x="343117" y="5759132"/>
            <a:ext cx="89915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Woven code can be compiled by Java compiler and executed.</a:t>
            </a:r>
          </a:p>
        </p:txBody>
      </p:sp>
    </p:spTree>
    <p:extLst>
      <p:ext uri="{BB962C8B-B14F-4D97-AF65-F5344CB8AC3E}">
        <p14:creationId xmlns:p14="http://schemas.microsoft.com/office/powerpoint/2010/main" val="25056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9491D-B496-484E-95E4-B4BD3A32E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560" y="320030"/>
            <a:ext cx="7772400" cy="1143000"/>
          </a:xfrm>
        </p:spPr>
        <p:txBody>
          <a:bodyPr/>
          <a:lstStyle/>
          <a:p>
            <a:r>
              <a:rPr lang="en-US" dirty="0"/>
              <a:t>Pictorially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904B1D-1A83-4D8C-9DD7-359C7EAED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959C0A-FE47-48B2-9B63-DFDD892F1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90BA38-F899-46FE-8C23-6D20B0D85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E5253908-BCCE-4D56-98D2-015EC780E05B}"/>
              </a:ext>
            </a:extLst>
          </p:cNvPr>
          <p:cNvSpPr/>
          <p:nvPr/>
        </p:nvSpPr>
        <p:spPr bwMode="auto">
          <a:xfrm>
            <a:off x="3141800" y="1752600"/>
            <a:ext cx="685800" cy="3886200"/>
          </a:xfrm>
          <a:prstGeom prst="downArrow">
            <a:avLst/>
          </a:prstGeom>
          <a:solidFill>
            <a:schemeClr val="tx1">
              <a:lumMod val="75000"/>
            </a:schemeClr>
          </a:solidFill>
          <a:ln w="9525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A8B68862-3AEA-408D-A4C3-90344D8C22B9}"/>
              </a:ext>
            </a:extLst>
          </p:cNvPr>
          <p:cNvSpPr/>
          <p:nvPr/>
        </p:nvSpPr>
        <p:spPr bwMode="auto">
          <a:xfrm>
            <a:off x="3350080" y="2209800"/>
            <a:ext cx="304800" cy="304800"/>
          </a:xfrm>
          <a:prstGeom prst="star5">
            <a:avLst>
              <a:gd name="adj" fmla="val 28746"/>
              <a:gd name="hf" fmla="val 105146"/>
              <a:gd name="vf" fmla="val 110557"/>
            </a:avLst>
          </a:prstGeom>
          <a:solidFill>
            <a:srgbClr val="00FF00"/>
          </a:solidFill>
          <a:ln w="9525" cap="flat" cmpd="sng" algn="ctr">
            <a:solidFill>
              <a:srgbClr val="00FF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eaLnBrk="1" hangingPunct="1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1F421C50-2F25-4A95-B184-94494422BD70}"/>
              </a:ext>
            </a:extLst>
          </p:cNvPr>
          <p:cNvSpPr/>
          <p:nvPr/>
        </p:nvSpPr>
        <p:spPr bwMode="auto">
          <a:xfrm>
            <a:off x="3350080" y="2857500"/>
            <a:ext cx="304800" cy="304800"/>
          </a:xfrm>
          <a:prstGeom prst="star5">
            <a:avLst>
              <a:gd name="adj" fmla="val 28746"/>
              <a:gd name="hf" fmla="val 105146"/>
              <a:gd name="vf" fmla="val 110557"/>
            </a:avLst>
          </a:prstGeom>
          <a:solidFill>
            <a:srgbClr val="00FF00"/>
          </a:solidFill>
          <a:ln w="9525" cap="flat" cmpd="sng" algn="ctr">
            <a:solidFill>
              <a:srgbClr val="00FF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eaLnBrk="1" hangingPunct="1"/>
            <a:endParaRPr lang="en-US"/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EA6C510C-3616-47D5-AC20-A02045D75AA6}"/>
              </a:ext>
            </a:extLst>
          </p:cNvPr>
          <p:cNvSpPr/>
          <p:nvPr/>
        </p:nvSpPr>
        <p:spPr bwMode="auto">
          <a:xfrm>
            <a:off x="3339920" y="3505200"/>
            <a:ext cx="304800" cy="304800"/>
          </a:xfrm>
          <a:prstGeom prst="star5">
            <a:avLst>
              <a:gd name="adj" fmla="val 28746"/>
              <a:gd name="hf" fmla="val 105146"/>
              <a:gd name="vf" fmla="val 110557"/>
            </a:avLst>
          </a:prstGeom>
          <a:solidFill>
            <a:srgbClr val="00FF00"/>
          </a:solidFill>
          <a:ln w="9525" cap="flat" cmpd="sng" algn="ctr">
            <a:solidFill>
              <a:srgbClr val="00FF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eaLnBrk="1" hangingPunct="1"/>
            <a:endParaRPr lang="en-US"/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01F9F2EF-7592-4E15-9736-555BEFF4A9BA}"/>
              </a:ext>
            </a:extLst>
          </p:cNvPr>
          <p:cNvSpPr/>
          <p:nvPr/>
        </p:nvSpPr>
        <p:spPr bwMode="auto">
          <a:xfrm>
            <a:off x="3370400" y="4114800"/>
            <a:ext cx="304800" cy="304800"/>
          </a:xfrm>
          <a:prstGeom prst="star5">
            <a:avLst>
              <a:gd name="adj" fmla="val 28746"/>
              <a:gd name="hf" fmla="val 105146"/>
              <a:gd name="vf" fmla="val 110557"/>
            </a:avLst>
          </a:prstGeom>
          <a:solidFill>
            <a:srgbClr val="00FF00"/>
          </a:solidFill>
          <a:ln w="9525" cap="flat" cmpd="sng" algn="ctr">
            <a:solidFill>
              <a:srgbClr val="00FF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eaLnBrk="1" hangingPunct="1"/>
            <a:endParaRPr lang="en-US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C2C19109-89E7-46D3-8F20-57BD9D015064}"/>
              </a:ext>
            </a:extLst>
          </p:cNvPr>
          <p:cNvSpPr/>
          <p:nvPr/>
        </p:nvSpPr>
        <p:spPr bwMode="auto">
          <a:xfrm>
            <a:off x="3903800" y="2152650"/>
            <a:ext cx="457200" cy="2495550"/>
          </a:xfrm>
          <a:prstGeom prst="rightBrace">
            <a:avLst/>
          </a:prstGeom>
          <a:noFill/>
          <a:ln w="28575" cap="flat" cmpd="sng" algn="ctr">
            <a:solidFill>
              <a:srgbClr val="FF66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382E0E2-8455-41DA-91C9-8CFE48DB0FC8}"/>
              </a:ext>
            </a:extLst>
          </p:cNvPr>
          <p:cNvSpPr/>
          <p:nvPr/>
        </p:nvSpPr>
        <p:spPr bwMode="auto">
          <a:xfrm flipH="1">
            <a:off x="4666816" y="3336544"/>
            <a:ext cx="993648" cy="337312"/>
          </a:xfrm>
          <a:prstGeom prst="rightArrow">
            <a:avLst/>
          </a:prstGeom>
          <a:solidFill>
            <a:srgbClr val="FF66FF"/>
          </a:solidFill>
          <a:ln w="9525" cap="flat" cmpd="sng" algn="ctr">
            <a:solidFill>
              <a:srgbClr val="FF66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EAB6DC-42B9-41EB-90ED-E382FDA33D23}"/>
              </a:ext>
            </a:extLst>
          </p:cNvPr>
          <p:cNvSpPr txBox="1"/>
          <p:nvPr/>
        </p:nvSpPr>
        <p:spPr>
          <a:xfrm>
            <a:off x="5650304" y="2882205"/>
            <a:ext cx="257929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66FF"/>
                </a:solidFill>
              </a:rPr>
              <a:t>Advice code</a:t>
            </a:r>
          </a:p>
          <a:p>
            <a:pPr algn="ctr"/>
            <a:r>
              <a:rPr lang="en-US" dirty="0"/>
              <a:t>executed at</a:t>
            </a:r>
          </a:p>
          <a:p>
            <a:pPr algn="ctr"/>
            <a:r>
              <a:rPr lang="en-US" dirty="0"/>
              <a:t>each </a:t>
            </a:r>
            <a:r>
              <a:rPr lang="en-US" dirty="0">
                <a:solidFill>
                  <a:srgbClr val="00FF00"/>
                </a:solidFill>
              </a:rPr>
              <a:t>Join Point</a:t>
            </a: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632EA5ED-CF4D-437E-95B8-9B2BCBE7A76C}"/>
              </a:ext>
            </a:extLst>
          </p:cNvPr>
          <p:cNvSpPr/>
          <p:nvPr/>
        </p:nvSpPr>
        <p:spPr bwMode="auto">
          <a:xfrm flipH="1">
            <a:off x="2721684" y="2152650"/>
            <a:ext cx="496316" cy="2495550"/>
          </a:xfrm>
          <a:prstGeom prst="rightBrace">
            <a:avLst/>
          </a:prstGeom>
          <a:noFill/>
          <a:ln w="28575" cap="flat" cmpd="sng" algn="ctr">
            <a:solidFill>
              <a:srgbClr val="00FF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FF209E-1578-4BB3-9C98-B4F3650ADB57}"/>
              </a:ext>
            </a:extLst>
          </p:cNvPr>
          <p:cNvSpPr txBox="1"/>
          <p:nvPr/>
        </p:nvSpPr>
        <p:spPr>
          <a:xfrm>
            <a:off x="774715" y="3229630"/>
            <a:ext cx="18707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00FF00"/>
                </a:solidFill>
              </a:rPr>
              <a:t>Join Points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47170A-1114-4382-AE77-62F5DA28D580}"/>
              </a:ext>
            </a:extLst>
          </p:cNvPr>
          <p:cNvSpPr txBox="1"/>
          <p:nvPr/>
        </p:nvSpPr>
        <p:spPr>
          <a:xfrm>
            <a:off x="1922600" y="5608340"/>
            <a:ext cx="350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Program Execution</a:t>
            </a:r>
          </a:p>
        </p:txBody>
      </p:sp>
    </p:spTree>
    <p:extLst>
      <p:ext uri="{BB962C8B-B14F-4D97-AF65-F5344CB8AC3E}">
        <p14:creationId xmlns:p14="http://schemas.microsoft.com/office/powerpoint/2010/main" val="3111773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D0E03C-0B98-42B0-AA40-10287EFE28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55"/>
          <a:stretch/>
        </p:blipFill>
        <p:spPr>
          <a:xfrm>
            <a:off x="237564" y="1262062"/>
            <a:ext cx="8668871" cy="4605338"/>
          </a:xfrm>
          <a:prstGeom prst="rect">
            <a:avLst/>
          </a:prstGeom>
        </p:spPr>
      </p:pic>
      <p:sp>
        <p:nvSpPr>
          <p:cNvPr id="29698" name="Title 1">
            <a:extLst>
              <a:ext uri="{FF2B5EF4-FFF2-40B4-BE49-F238E27FC236}">
                <a16:creationId xmlns:a16="http://schemas.microsoft.com/office/drawing/2014/main" id="{CD8A6DF8-DBFE-4FB0-93FC-4365B96B52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21360" y="85345"/>
            <a:ext cx="7772400" cy="1143000"/>
          </a:xfrm>
        </p:spPr>
        <p:txBody>
          <a:bodyPr/>
          <a:lstStyle/>
          <a:p>
            <a:r>
              <a:rPr lang="en-US" altLang="en-US" dirty="0"/>
              <a:t>Sample Run Under JIVE</a:t>
            </a:r>
          </a:p>
        </p:txBody>
      </p:sp>
      <p:sp>
        <p:nvSpPr>
          <p:cNvPr id="29699" name="Date Placeholder 2">
            <a:extLst>
              <a:ext uri="{FF2B5EF4-FFF2-40B4-BE49-F238E27FC236}">
                <a16:creationId xmlns:a16="http://schemas.microsoft.com/office/drawing/2014/main" id="{D023F560-2A31-4DAC-8A5E-2B9C7059A3F6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29700" name="Footer Placeholder 3">
            <a:extLst>
              <a:ext uri="{FF2B5EF4-FFF2-40B4-BE49-F238E27FC236}">
                <a16:creationId xmlns:a16="http://schemas.microsoft.com/office/drawing/2014/main" id="{2F0E6CF8-186C-46B6-AC9E-3036DC538BC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019800" y="6218238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29701" name="Slide Number Placeholder 4">
            <a:extLst>
              <a:ext uri="{FF2B5EF4-FFF2-40B4-BE49-F238E27FC236}">
                <a16:creationId xmlns:a16="http://schemas.microsoft.com/office/drawing/2014/main" id="{8B845481-58CD-4A7E-837C-D91026756E8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21E1240-D3C6-4797-9C35-2069519193A8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400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8A0FAD0-F696-4F4A-9D22-2549F61966FD}"/>
              </a:ext>
            </a:extLst>
          </p:cNvPr>
          <p:cNvCxnSpPr>
            <a:cxnSpLocks/>
          </p:cNvCxnSpPr>
          <p:nvPr/>
        </p:nvCxnSpPr>
        <p:spPr bwMode="auto">
          <a:xfrm>
            <a:off x="721360" y="1905000"/>
            <a:ext cx="209804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triangle"/>
          </a:ln>
          <a:effectLst/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52FAE35-4D77-4DA5-B1F6-705D84B21B64}"/>
              </a:ext>
            </a:extLst>
          </p:cNvPr>
          <p:cNvSpPr txBox="1"/>
          <p:nvPr/>
        </p:nvSpPr>
        <p:spPr>
          <a:xfrm>
            <a:off x="2793919" y="1505849"/>
            <a:ext cx="2099101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 Logger created</a:t>
            </a:r>
          </a:p>
          <a:p>
            <a:r>
              <a:rPr lang="en-US" sz="1800" dirty="0">
                <a:solidFill>
                  <a:srgbClr val="FF0000"/>
                </a:solidFill>
              </a:rPr>
              <a:t>as AspectJ project.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568314-AA2B-43D9-BC21-501AD3ED9473}"/>
              </a:ext>
            </a:extLst>
          </p:cNvPr>
          <p:cNvSpPr txBox="1"/>
          <p:nvPr/>
        </p:nvSpPr>
        <p:spPr>
          <a:xfrm>
            <a:off x="1822219" y="2587704"/>
            <a:ext cx="971700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`main’</a:t>
            </a:r>
          </a:p>
          <a:p>
            <a:r>
              <a:rPr lang="en-US" sz="1800" dirty="0">
                <a:solidFill>
                  <a:srgbClr val="FF0000"/>
                </a:solidFill>
              </a:rPr>
              <a:t> added.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F24B49-F487-43B8-82FA-593959B7F21F}"/>
              </a:ext>
            </a:extLst>
          </p:cNvPr>
          <p:cNvSpPr txBox="1"/>
          <p:nvPr/>
        </p:nvSpPr>
        <p:spPr>
          <a:xfrm>
            <a:off x="2826703" y="4466035"/>
            <a:ext cx="1866601" cy="9233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Execution shows</a:t>
            </a:r>
          </a:p>
          <a:p>
            <a:r>
              <a:rPr lang="en-US" sz="1800" dirty="0">
                <a:solidFill>
                  <a:srgbClr val="FF0000"/>
                </a:solidFill>
              </a:rPr>
              <a:t>that logging has</a:t>
            </a:r>
          </a:p>
          <a:p>
            <a:r>
              <a:rPr lang="en-US" sz="1800" dirty="0">
                <a:solidFill>
                  <a:srgbClr val="FF0000"/>
                </a:solidFill>
              </a:rPr>
              <a:t>taken place.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61703-9038-4158-8024-072E1B5D9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548" y="312718"/>
            <a:ext cx="7772400" cy="1143000"/>
          </a:xfrm>
        </p:spPr>
        <p:txBody>
          <a:bodyPr/>
          <a:lstStyle/>
          <a:p>
            <a:r>
              <a:rPr lang="en-US" dirty="0"/>
              <a:t>Installing AspectJ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562BF-55DB-4915-977D-F6E4ABBAC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6F0088-3607-4A74-9E24-BF305D304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F6EEB-D872-4CB3-901E-77ED134C9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68D22D-AA3C-4BD5-8148-6BAF6D1239B3}"/>
              </a:ext>
            </a:extLst>
          </p:cNvPr>
          <p:cNvSpPr txBox="1"/>
          <p:nvPr/>
        </p:nvSpPr>
        <p:spPr>
          <a:xfrm>
            <a:off x="489101" y="1801158"/>
            <a:ext cx="8165798" cy="3908762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FF00"/>
                </a:solidFill>
              </a:rPr>
              <a:t>AspectJ</a:t>
            </a:r>
            <a:r>
              <a:rPr lang="en-US" dirty="0"/>
              <a:t> can be installed as an </a:t>
            </a:r>
            <a:r>
              <a:rPr lang="en-US" dirty="0">
                <a:solidFill>
                  <a:srgbClr val="00FFFF"/>
                </a:solidFill>
              </a:rPr>
              <a:t>Eclipse Plugin </a:t>
            </a:r>
            <a:r>
              <a:rPr lang="en-US" dirty="0"/>
              <a:t>from</a:t>
            </a:r>
          </a:p>
          <a:p>
            <a:endParaRPr lang="en-US" dirty="0"/>
          </a:p>
          <a:p>
            <a:r>
              <a:rPr lang="en-US" sz="2400" dirty="0">
                <a:solidFill>
                  <a:srgbClr val="00FFFF"/>
                </a:solidFill>
              </a:rPr>
              <a:t>http://download.eclipse.org/tools/ajdt/410/dev/update</a:t>
            </a:r>
          </a:p>
          <a:p>
            <a:endParaRPr lang="en-US" dirty="0"/>
          </a:p>
          <a:p>
            <a:r>
              <a:rPr lang="en-US" dirty="0"/>
              <a:t>The demos in this lecture are using the version:</a:t>
            </a:r>
          </a:p>
          <a:p>
            <a:endParaRPr lang="en-US" dirty="0"/>
          </a:p>
          <a:p>
            <a:r>
              <a:rPr lang="en-US" dirty="0">
                <a:solidFill>
                  <a:srgbClr val="FFC000"/>
                </a:solidFill>
              </a:rPr>
              <a:t>  	AspectJ Development Tools</a:t>
            </a:r>
          </a:p>
          <a:p>
            <a:r>
              <a:rPr lang="en-US" dirty="0">
                <a:solidFill>
                  <a:srgbClr val="FFC000"/>
                </a:solidFill>
              </a:rPr>
              <a:t>  	version 2.2.4.202007241909</a:t>
            </a:r>
          </a:p>
          <a:p>
            <a:r>
              <a:rPr lang="en-US" dirty="0">
                <a:solidFill>
                  <a:srgbClr val="FFC000"/>
                </a:solidFill>
              </a:rPr>
              <a:t> 	</a:t>
            </a:r>
          </a:p>
        </p:txBody>
      </p:sp>
    </p:spTree>
    <p:extLst>
      <p:ext uri="{BB962C8B-B14F-4D97-AF65-F5344CB8AC3E}">
        <p14:creationId xmlns:p14="http://schemas.microsoft.com/office/powerpoint/2010/main" val="29113676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>
            <a:extLst>
              <a:ext uri="{FF2B5EF4-FFF2-40B4-BE49-F238E27FC236}">
                <a16:creationId xmlns:a16="http://schemas.microsoft.com/office/drawing/2014/main" id="{04837854-4780-4453-B0A5-88C392DE50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92088"/>
            <a:ext cx="7772400" cy="1143000"/>
          </a:xfrm>
        </p:spPr>
        <p:txBody>
          <a:bodyPr/>
          <a:lstStyle/>
          <a:p>
            <a:r>
              <a:rPr lang="en-US" altLang="en-US"/>
              <a:t>AspectJ Language</a:t>
            </a:r>
          </a:p>
        </p:txBody>
      </p:sp>
      <p:sp>
        <p:nvSpPr>
          <p:cNvPr id="22531" name="Date Placeholder 3">
            <a:extLst>
              <a:ext uri="{FF2B5EF4-FFF2-40B4-BE49-F238E27FC236}">
                <a16:creationId xmlns:a16="http://schemas.microsoft.com/office/drawing/2014/main" id="{3121E88C-F871-4D5C-BB0E-DBB859ED684F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xfrm>
            <a:off x="339725" y="6486366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22532" name="Footer Placeholder 4">
            <a:extLst>
              <a:ext uri="{FF2B5EF4-FFF2-40B4-BE49-F238E27FC236}">
                <a16:creationId xmlns:a16="http://schemas.microsoft.com/office/drawing/2014/main" id="{C63C233E-C040-4393-987D-1899A6137A2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019800" y="6505734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22533" name="Slide Number Placeholder 5">
            <a:extLst>
              <a:ext uri="{FF2B5EF4-FFF2-40B4-BE49-F238E27FC236}">
                <a16:creationId xmlns:a16="http://schemas.microsoft.com/office/drawing/2014/main" id="{B3019CD1-D460-4409-8483-C343BC40FA2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2600642" y="6505734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2A178F5-9D99-410B-ACAA-CB889DAE215B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24</a:t>
            </a:fld>
            <a:endParaRPr lang="en-US" alt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E582EF-BD2B-461D-B2A6-B2A16D8CD5B9}"/>
              </a:ext>
            </a:extLst>
          </p:cNvPr>
          <p:cNvSpPr txBox="1"/>
          <p:nvPr/>
        </p:nvSpPr>
        <p:spPr>
          <a:xfrm>
            <a:off x="339725" y="1335088"/>
            <a:ext cx="8575675" cy="517064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2400" dirty="0"/>
              <a:t>An</a:t>
            </a:r>
            <a:r>
              <a:rPr lang="en-US" sz="2400" dirty="0">
                <a:solidFill>
                  <a:srgbClr val="FF66FF"/>
                </a:solidFill>
              </a:rPr>
              <a:t> </a:t>
            </a:r>
            <a:r>
              <a:rPr lang="en-US" sz="2400" dirty="0">
                <a:solidFill>
                  <a:srgbClr val="00FF00"/>
                </a:solidFill>
              </a:rPr>
              <a:t>aspect</a:t>
            </a:r>
            <a:r>
              <a:rPr lang="en-US" sz="2400" dirty="0"/>
              <a:t> is a </a:t>
            </a:r>
            <a:r>
              <a:rPr lang="en-US" sz="2400" dirty="0">
                <a:solidFill>
                  <a:srgbClr val="FF66FF"/>
                </a:solidFill>
              </a:rPr>
              <a:t>unit of modularity for cross-cutting concerns</a:t>
            </a:r>
            <a:r>
              <a:rPr lang="en-US" sz="2400" dirty="0"/>
              <a:t>, similar to a </a:t>
            </a:r>
            <a:r>
              <a:rPr lang="en-US" sz="2400" dirty="0">
                <a:solidFill>
                  <a:srgbClr val="FFFF00"/>
                </a:solidFill>
              </a:rPr>
              <a:t>class</a:t>
            </a:r>
            <a:r>
              <a:rPr lang="en-US" sz="2400" dirty="0"/>
              <a:t>, and consists of </a:t>
            </a:r>
            <a:r>
              <a:rPr lang="en-US" sz="2400" dirty="0">
                <a:solidFill>
                  <a:srgbClr val="9FFFFF"/>
                </a:solidFill>
              </a:rPr>
              <a:t>point cuts</a:t>
            </a:r>
            <a:r>
              <a:rPr lang="en-US" sz="2400" dirty="0"/>
              <a:t>, </a:t>
            </a:r>
            <a:r>
              <a:rPr lang="en-US" sz="2400" dirty="0">
                <a:solidFill>
                  <a:srgbClr val="FF9999"/>
                </a:solidFill>
              </a:rPr>
              <a:t>advice</a:t>
            </a:r>
            <a:r>
              <a:rPr lang="en-US" sz="2400" dirty="0"/>
              <a:t>, and </a:t>
            </a:r>
            <a:r>
              <a:rPr lang="en-US" sz="2400" dirty="0">
                <a:solidFill>
                  <a:srgbClr val="92D050"/>
                </a:solidFill>
              </a:rPr>
              <a:t> inter-type</a:t>
            </a:r>
            <a:r>
              <a:rPr lang="en-US" sz="2400" dirty="0"/>
              <a:t> declarations.</a:t>
            </a:r>
          </a:p>
          <a:p>
            <a:pPr>
              <a:defRPr/>
            </a:pPr>
            <a:endParaRPr lang="en-US" sz="2400" dirty="0"/>
          </a:p>
          <a:p>
            <a:pPr>
              <a:defRPr/>
            </a:pPr>
            <a:r>
              <a:rPr lang="en-US" sz="2400" dirty="0"/>
              <a:t>The key concept is that of a </a:t>
            </a:r>
            <a:r>
              <a:rPr lang="en-US" sz="2400" dirty="0">
                <a:solidFill>
                  <a:srgbClr val="00FF00"/>
                </a:solidFill>
              </a:rPr>
              <a:t>Join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FF00"/>
                </a:solidFill>
              </a:rPr>
              <a:t>Point</a:t>
            </a:r>
            <a:r>
              <a:rPr lang="en-US" sz="2400" dirty="0"/>
              <a:t> which is a well-defined point in program flow.</a:t>
            </a:r>
          </a:p>
          <a:p>
            <a:pPr>
              <a:defRPr/>
            </a:pPr>
            <a:endParaRPr lang="en-US" sz="2400" dirty="0"/>
          </a:p>
          <a:p>
            <a:pPr>
              <a:defRPr/>
            </a:pPr>
            <a:r>
              <a:rPr lang="en-US" sz="2400" dirty="0">
                <a:solidFill>
                  <a:srgbClr val="FFFF00"/>
                </a:solidFill>
              </a:rPr>
              <a:t>Programming Constructs:</a:t>
            </a:r>
          </a:p>
          <a:p>
            <a:pPr>
              <a:defRPr/>
            </a:pPr>
            <a:endParaRPr lang="en-US" sz="2400" dirty="0"/>
          </a:p>
          <a:p>
            <a:pPr marL="514350" indent="-514350">
              <a:buFontTx/>
              <a:buAutoNum type="arabicPeriod"/>
              <a:defRPr/>
            </a:pPr>
            <a:r>
              <a:rPr lang="en-US" sz="2400" dirty="0">
                <a:solidFill>
                  <a:srgbClr val="00FF00"/>
                </a:solidFill>
              </a:rPr>
              <a:t>Point Cut </a:t>
            </a:r>
            <a:r>
              <a:rPr lang="en-US" sz="2400" dirty="0"/>
              <a:t>– a </a:t>
            </a:r>
            <a:r>
              <a:rPr lang="en-US" sz="2400" dirty="0">
                <a:solidFill>
                  <a:srgbClr val="00FF00"/>
                </a:solidFill>
              </a:rPr>
              <a:t>set</a:t>
            </a:r>
            <a:r>
              <a:rPr lang="en-US" sz="2400" dirty="0"/>
              <a:t> of one or more </a:t>
            </a:r>
            <a:r>
              <a:rPr lang="en-US" sz="2400" dirty="0">
                <a:solidFill>
                  <a:srgbClr val="00FF00"/>
                </a:solidFill>
              </a:rPr>
              <a:t>Join Points</a:t>
            </a:r>
            <a:r>
              <a:rPr lang="en-US" sz="2400" dirty="0"/>
              <a:t>.</a:t>
            </a:r>
          </a:p>
          <a:p>
            <a:pPr marL="514350" indent="-514350">
              <a:buFontTx/>
              <a:buAutoNum type="arabicPeriod"/>
              <a:defRPr/>
            </a:pPr>
            <a:r>
              <a:rPr lang="en-US" sz="2400" dirty="0">
                <a:solidFill>
                  <a:srgbClr val="FF9999"/>
                </a:solidFill>
              </a:rPr>
              <a:t>Advice</a:t>
            </a:r>
            <a:r>
              <a:rPr lang="en-US" sz="2400" dirty="0"/>
              <a:t> – </a:t>
            </a:r>
            <a:r>
              <a:rPr lang="en-US" sz="2400" dirty="0">
                <a:solidFill>
                  <a:srgbClr val="FF9999"/>
                </a:solidFill>
              </a:rPr>
              <a:t>action</a:t>
            </a:r>
            <a:r>
              <a:rPr lang="en-US" sz="2400" dirty="0"/>
              <a:t> to be taken at a Join Point.</a:t>
            </a:r>
          </a:p>
          <a:p>
            <a:pPr>
              <a:defRPr/>
            </a:pPr>
            <a:endParaRPr lang="en-US" sz="2400" dirty="0"/>
          </a:p>
          <a:p>
            <a:pPr>
              <a:defRPr/>
            </a:pPr>
            <a:r>
              <a:rPr lang="en-US" sz="2400" dirty="0"/>
              <a:t>Let’s see an example ...</a:t>
            </a:r>
          </a:p>
          <a:p>
            <a:pPr>
              <a:defRPr/>
            </a:pPr>
            <a:r>
              <a:rPr lang="en-US" sz="1800" dirty="0">
                <a:hlinkClick r:id="rId2"/>
              </a:rPr>
              <a:t>https://www.eclipse.org/aspectj/doc/released/progguide/starting-aspectj.html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63612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4">
            <a:extLst>
              <a:ext uri="{FF2B5EF4-FFF2-40B4-BE49-F238E27FC236}">
                <a16:creationId xmlns:a16="http://schemas.microsoft.com/office/drawing/2014/main" id="{79E33D3D-BA6E-42BC-82AE-7FA4395EAC7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3429000" y="66294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1B688BA-06D8-4F13-969B-4E1F3870575F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en-US" sz="1400"/>
          </a:p>
        </p:txBody>
      </p:sp>
      <p:sp>
        <p:nvSpPr>
          <p:cNvPr id="23555" name="Date Placeholder 2">
            <a:extLst>
              <a:ext uri="{FF2B5EF4-FFF2-40B4-BE49-F238E27FC236}">
                <a16:creationId xmlns:a16="http://schemas.microsoft.com/office/drawing/2014/main" id="{115671AF-8FF9-42C9-886D-25D8AF79F739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xfrm>
            <a:off x="685800" y="65532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23556" name="Footer Placeholder 3">
            <a:extLst>
              <a:ext uri="{FF2B5EF4-FFF2-40B4-BE49-F238E27FC236}">
                <a16:creationId xmlns:a16="http://schemas.microsoft.com/office/drawing/2014/main" id="{E07EC602-0C76-4BEB-9272-47F250F872A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019800" y="6629400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23557" name="TextBox 10">
            <a:extLst>
              <a:ext uri="{FF2B5EF4-FFF2-40B4-BE49-F238E27FC236}">
                <a16:creationId xmlns:a16="http://schemas.microsoft.com/office/drawing/2014/main" id="{A39E4AF4-D330-40D4-BDD7-F45DECCA2E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3051" y="185521"/>
            <a:ext cx="435131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rgbClr val="FFFF00"/>
                </a:solidFill>
              </a:rPr>
              <a:t>Figure Elements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A852C9-1BE6-457E-BA0A-202C759132AB}"/>
              </a:ext>
            </a:extLst>
          </p:cNvPr>
          <p:cNvSpPr/>
          <p:nvPr/>
        </p:nvSpPr>
        <p:spPr bwMode="auto">
          <a:xfrm>
            <a:off x="1066800" y="1552332"/>
            <a:ext cx="1828800" cy="1967464"/>
          </a:xfrm>
          <a:prstGeom prst="rect">
            <a:avLst/>
          </a:prstGeom>
          <a:noFill/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24BA4E-EED3-44BB-A10F-0BD6CAD2F2FD}"/>
              </a:ext>
            </a:extLst>
          </p:cNvPr>
          <p:cNvCxnSpPr>
            <a:cxnSpLocks/>
          </p:cNvCxnSpPr>
          <p:nvPr/>
        </p:nvCxnSpPr>
        <p:spPr bwMode="auto">
          <a:xfrm>
            <a:off x="1066800" y="2009532"/>
            <a:ext cx="18288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149DA0D-6AC7-4543-BFBC-1008FECBDF61}"/>
              </a:ext>
            </a:extLst>
          </p:cNvPr>
          <p:cNvSpPr txBox="1"/>
          <p:nvPr/>
        </p:nvSpPr>
        <p:spPr>
          <a:xfrm>
            <a:off x="1452120" y="1547867"/>
            <a:ext cx="1027974" cy="461665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66CCFF"/>
                </a:solidFill>
              </a:rPr>
              <a:t>Figure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D7B974C-3D92-48BC-8CEF-0E102E6BB9A2}"/>
              </a:ext>
            </a:extLst>
          </p:cNvPr>
          <p:cNvCxnSpPr>
            <a:cxnSpLocks/>
          </p:cNvCxnSpPr>
          <p:nvPr/>
        </p:nvCxnSpPr>
        <p:spPr bwMode="auto">
          <a:xfrm>
            <a:off x="1066800" y="2506887"/>
            <a:ext cx="182880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8B860C6-5B13-4970-847D-C25AAC8737B2}"/>
              </a:ext>
            </a:extLst>
          </p:cNvPr>
          <p:cNvSpPr txBox="1"/>
          <p:nvPr/>
        </p:nvSpPr>
        <p:spPr>
          <a:xfrm>
            <a:off x="1064091" y="2669635"/>
            <a:ext cx="15535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00FF00"/>
                </a:solidFill>
              </a:rPr>
              <a:t>makePoint</a:t>
            </a:r>
            <a:r>
              <a:rPr lang="en-US" sz="2000" dirty="0">
                <a:solidFill>
                  <a:srgbClr val="00FF00"/>
                </a:solidFill>
              </a:rPr>
              <a:t>()</a:t>
            </a:r>
          </a:p>
          <a:p>
            <a:r>
              <a:rPr lang="en-US" sz="2000" dirty="0" err="1">
                <a:solidFill>
                  <a:srgbClr val="00FF00"/>
                </a:solidFill>
              </a:rPr>
              <a:t>makeLine</a:t>
            </a:r>
            <a:r>
              <a:rPr lang="en-US" sz="2000" dirty="0">
                <a:solidFill>
                  <a:srgbClr val="00FF00"/>
                </a:solidFill>
              </a:rPr>
              <a:t>()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5FF7BA70-6E7F-46BB-8B5D-252A06A42F4D}"/>
              </a:ext>
            </a:extLst>
          </p:cNvPr>
          <p:cNvSpPr/>
          <p:nvPr/>
        </p:nvSpPr>
        <p:spPr bwMode="auto">
          <a:xfrm>
            <a:off x="2899920" y="1789609"/>
            <a:ext cx="228600" cy="312401"/>
          </a:xfrm>
          <a:prstGeom prst="diamond">
            <a:avLst/>
          </a:prstGeom>
          <a:noFill/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883268B-8DC3-47BC-A375-4FA97541FD2F}"/>
              </a:ext>
            </a:extLst>
          </p:cNvPr>
          <p:cNvCxnSpPr>
            <a:cxnSpLocks/>
          </p:cNvCxnSpPr>
          <p:nvPr/>
        </p:nvCxnSpPr>
        <p:spPr bwMode="auto">
          <a:xfrm>
            <a:off x="3128520" y="1945809"/>
            <a:ext cx="1138680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9BC9F74-59CD-43DE-8D9C-51FB5922C031}"/>
              </a:ext>
            </a:extLst>
          </p:cNvPr>
          <p:cNvSpPr txBox="1"/>
          <p:nvPr/>
        </p:nvSpPr>
        <p:spPr>
          <a:xfrm>
            <a:off x="4473176" y="1412562"/>
            <a:ext cx="2127634" cy="461665"/>
          </a:xfrm>
          <a:prstGeom prst="rect">
            <a:avLst/>
          </a:prstGeom>
          <a:noFill/>
          <a:ln w="19050">
            <a:noFill/>
          </a:ln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66CCFF"/>
                </a:solidFill>
              </a:rPr>
              <a:t>FigureElement</a:t>
            </a:r>
            <a:endParaRPr lang="en-US" sz="2400" dirty="0">
              <a:solidFill>
                <a:srgbClr val="66CCFF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914485-D410-48E4-9691-4CD0AE1EBE65}"/>
              </a:ext>
            </a:extLst>
          </p:cNvPr>
          <p:cNvSpPr txBox="1"/>
          <p:nvPr/>
        </p:nvSpPr>
        <p:spPr>
          <a:xfrm>
            <a:off x="4370413" y="2578531"/>
            <a:ext cx="21611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00FF00"/>
                </a:solidFill>
              </a:rPr>
              <a:t>setXY</a:t>
            </a:r>
            <a:r>
              <a:rPr lang="en-US" sz="2000" dirty="0">
                <a:solidFill>
                  <a:srgbClr val="00FF00"/>
                </a:solidFill>
              </a:rPr>
              <a:t>(int x, int y)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7D3467C-4FB5-48F7-893B-EC2CB6629AB7}"/>
              </a:ext>
            </a:extLst>
          </p:cNvPr>
          <p:cNvSpPr/>
          <p:nvPr/>
        </p:nvSpPr>
        <p:spPr bwMode="auto">
          <a:xfrm>
            <a:off x="4267199" y="1447800"/>
            <a:ext cx="2451847" cy="1828798"/>
          </a:xfrm>
          <a:prstGeom prst="rect">
            <a:avLst/>
          </a:prstGeom>
          <a:noFill/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A7CC2E5-FA85-4741-AEB3-20618AC78ECA}"/>
              </a:ext>
            </a:extLst>
          </p:cNvPr>
          <p:cNvCxnSpPr>
            <a:cxnSpLocks/>
          </p:cNvCxnSpPr>
          <p:nvPr/>
        </p:nvCxnSpPr>
        <p:spPr bwMode="auto">
          <a:xfrm>
            <a:off x="4267200" y="1905000"/>
            <a:ext cx="245184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23CD307-9A84-478B-8665-3CA3DDEDA4D9}"/>
              </a:ext>
            </a:extLst>
          </p:cNvPr>
          <p:cNvCxnSpPr>
            <a:cxnSpLocks/>
            <a:stCxn id="23" idx="1"/>
            <a:endCxn id="23" idx="3"/>
          </p:cNvCxnSpPr>
          <p:nvPr/>
        </p:nvCxnSpPr>
        <p:spPr bwMode="auto">
          <a:xfrm>
            <a:off x="4267199" y="2362199"/>
            <a:ext cx="2451847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8AFCB4DD-9ACA-43A7-97B6-62CC972E134D}"/>
              </a:ext>
            </a:extLst>
          </p:cNvPr>
          <p:cNvSpPr/>
          <p:nvPr/>
        </p:nvSpPr>
        <p:spPr bwMode="auto">
          <a:xfrm>
            <a:off x="2999843" y="4150190"/>
            <a:ext cx="1676742" cy="2057399"/>
          </a:xfrm>
          <a:prstGeom prst="rect">
            <a:avLst/>
          </a:prstGeom>
          <a:noFill/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8F4D357-B3F8-418D-AA7E-DC9A215238F2}"/>
              </a:ext>
            </a:extLst>
          </p:cNvPr>
          <p:cNvSpPr/>
          <p:nvPr/>
        </p:nvSpPr>
        <p:spPr bwMode="auto">
          <a:xfrm>
            <a:off x="6096000" y="4150190"/>
            <a:ext cx="1676742" cy="2039671"/>
          </a:xfrm>
          <a:prstGeom prst="rect">
            <a:avLst/>
          </a:prstGeom>
          <a:noFill/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9F7A12B-E25F-4A54-B3DA-DB9F59EC3173}"/>
              </a:ext>
            </a:extLst>
          </p:cNvPr>
          <p:cNvCxnSpPr/>
          <p:nvPr/>
        </p:nvCxnSpPr>
        <p:spPr bwMode="auto">
          <a:xfrm flipV="1">
            <a:off x="4114800" y="3429000"/>
            <a:ext cx="762000" cy="721191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73626704-37E1-440F-BE9B-97AC76DF9A1A}"/>
              </a:ext>
            </a:extLst>
          </p:cNvPr>
          <p:cNvSpPr/>
          <p:nvPr/>
        </p:nvSpPr>
        <p:spPr bwMode="auto">
          <a:xfrm rot="2340000">
            <a:off x="4829480" y="3249876"/>
            <a:ext cx="194386" cy="263987"/>
          </a:xfrm>
          <a:prstGeom prst="triangle">
            <a:avLst/>
          </a:prstGeom>
          <a:solidFill>
            <a:srgbClr val="66CCFF"/>
          </a:solidFill>
          <a:ln w="9525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A0917D7-3AC9-43E0-9AE3-F2474EBB0793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991757" y="3478445"/>
            <a:ext cx="657770" cy="65402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224CB6F2-81E3-477A-9D5A-33B162381FE5}"/>
              </a:ext>
            </a:extLst>
          </p:cNvPr>
          <p:cNvSpPr/>
          <p:nvPr/>
        </p:nvSpPr>
        <p:spPr bwMode="auto">
          <a:xfrm rot="-2160000">
            <a:off x="5819401" y="3245528"/>
            <a:ext cx="194386" cy="263987"/>
          </a:xfrm>
          <a:prstGeom prst="triangle">
            <a:avLst/>
          </a:prstGeom>
          <a:solidFill>
            <a:srgbClr val="66CCFF"/>
          </a:solidFill>
          <a:ln w="9525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E53AA86-7AF7-42D0-8D7D-A09E9C946E43}"/>
              </a:ext>
            </a:extLst>
          </p:cNvPr>
          <p:cNvCxnSpPr>
            <a:cxnSpLocks/>
          </p:cNvCxnSpPr>
          <p:nvPr/>
        </p:nvCxnSpPr>
        <p:spPr bwMode="auto">
          <a:xfrm>
            <a:off x="2999843" y="4572000"/>
            <a:ext cx="1676742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A96E11E-B68A-4C0C-A3A6-A0DA567DF30D}"/>
              </a:ext>
            </a:extLst>
          </p:cNvPr>
          <p:cNvCxnSpPr>
            <a:cxnSpLocks/>
          </p:cNvCxnSpPr>
          <p:nvPr/>
        </p:nvCxnSpPr>
        <p:spPr bwMode="auto">
          <a:xfrm>
            <a:off x="6096000" y="4572000"/>
            <a:ext cx="1676742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2C85E154-8161-40F7-91EF-CBE3A40DA517}"/>
              </a:ext>
            </a:extLst>
          </p:cNvPr>
          <p:cNvSpPr txBox="1"/>
          <p:nvPr/>
        </p:nvSpPr>
        <p:spPr>
          <a:xfrm>
            <a:off x="3438141" y="4130263"/>
            <a:ext cx="1238444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6CCFF"/>
                </a:solidFill>
              </a:rPr>
              <a:t>Point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8222B41-722D-4379-B94E-3F37E465B0FB}"/>
              </a:ext>
            </a:extLst>
          </p:cNvPr>
          <p:cNvSpPr txBox="1"/>
          <p:nvPr/>
        </p:nvSpPr>
        <p:spPr>
          <a:xfrm>
            <a:off x="6505450" y="4133884"/>
            <a:ext cx="1238444" cy="461665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66CCFF"/>
                </a:solidFill>
              </a:rPr>
              <a:t>Line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67939C5-FDBB-46F0-813B-B29EDAFC4264}"/>
              </a:ext>
            </a:extLst>
          </p:cNvPr>
          <p:cNvSpPr txBox="1"/>
          <p:nvPr/>
        </p:nvSpPr>
        <p:spPr>
          <a:xfrm>
            <a:off x="3290650" y="4712136"/>
            <a:ext cx="976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x,y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: int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9515C3F-A176-47DC-854D-57E686144A3F}"/>
              </a:ext>
            </a:extLst>
          </p:cNvPr>
          <p:cNvCxnSpPr>
            <a:cxnSpLocks/>
          </p:cNvCxnSpPr>
          <p:nvPr/>
        </p:nvCxnSpPr>
        <p:spPr bwMode="auto">
          <a:xfrm>
            <a:off x="2999843" y="5181600"/>
            <a:ext cx="1676742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64DFDB2-264D-4DD1-A934-35E6F717B070}"/>
              </a:ext>
            </a:extLst>
          </p:cNvPr>
          <p:cNvSpPr txBox="1"/>
          <p:nvPr/>
        </p:nvSpPr>
        <p:spPr>
          <a:xfrm>
            <a:off x="6155696" y="4722986"/>
            <a:ext cx="15573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p1,p2: Point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BD8D173-9FD3-4E7E-85A7-1224C59E12A4}"/>
              </a:ext>
            </a:extLst>
          </p:cNvPr>
          <p:cNvCxnSpPr>
            <a:cxnSpLocks/>
          </p:cNvCxnSpPr>
          <p:nvPr/>
        </p:nvCxnSpPr>
        <p:spPr bwMode="auto">
          <a:xfrm>
            <a:off x="6096000" y="5201728"/>
            <a:ext cx="1676742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66CC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604A869A-F0BA-4046-955E-BD869A1FFE44}"/>
              </a:ext>
            </a:extLst>
          </p:cNvPr>
          <p:cNvSpPr txBox="1"/>
          <p:nvPr/>
        </p:nvSpPr>
        <p:spPr>
          <a:xfrm>
            <a:off x="2874611" y="2121938"/>
            <a:ext cx="3467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</a:rPr>
              <a:t>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29B4EB3-FEDF-496F-97A8-58FCF9DCCE90}"/>
              </a:ext>
            </a:extLst>
          </p:cNvPr>
          <p:cNvSpPr txBox="1"/>
          <p:nvPr/>
        </p:nvSpPr>
        <p:spPr>
          <a:xfrm>
            <a:off x="3689807" y="2116376"/>
            <a:ext cx="5773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</a:rPr>
              <a:t>1..*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9406918-5A20-4A44-AB14-37BAA63BD35F}"/>
              </a:ext>
            </a:extLst>
          </p:cNvPr>
          <p:cNvSpPr txBox="1"/>
          <p:nvPr/>
        </p:nvSpPr>
        <p:spPr>
          <a:xfrm>
            <a:off x="3158380" y="5367902"/>
            <a:ext cx="13596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00FF00"/>
                </a:solidFill>
              </a:rPr>
              <a:t>setX</a:t>
            </a:r>
            <a:r>
              <a:rPr lang="en-US" sz="2000" dirty="0">
                <a:solidFill>
                  <a:srgbClr val="00FF00"/>
                </a:solidFill>
              </a:rPr>
              <a:t>(int x)</a:t>
            </a:r>
          </a:p>
          <a:p>
            <a:r>
              <a:rPr lang="en-US" sz="2000" dirty="0" err="1">
                <a:solidFill>
                  <a:srgbClr val="00FF00"/>
                </a:solidFill>
              </a:rPr>
              <a:t>setY</a:t>
            </a:r>
            <a:r>
              <a:rPr lang="en-US" sz="2000" dirty="0">
                <a:solidFill>
                  <a:srgbClr val="00FF00"/>
                </a:solidFill>
              </a:rPr>
              <a:t>(int y)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31129AB-796A-4916-9EC4-A6902EAD7047}"/>
              </a:ext>
            </a:extLst>
          </p:cNvPr>
          <p:cNvSpPr txBox="1"/>
          <p:nvPr/>
        </p:nvSpPr>
        <p:spPr>
          <a:xfrm>
            <a:off x="6072809" y="5313120"/>
            <a:ext cx="17801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FF00"/>
                </a:solidFill>
              </a:rPr>
              <a:t>setP1(Point p)</a:t>
            </a:r>
          </a:p>
          <a:p>
            <a:r>
              <a:rPr lang="en-US" sz="2000" dirty="0">
                <a:solidFill>
                  <a:srgbClr val="00FF00"/>
                </a:solidFill>
              </a:rPr>
              <a:t>setP2(Point p)</a:t>
            </a:r>
          </a:p>
        </p:txBody>
      </p:sp>
    </p:spTree>
    <p:extLst>
      <p:ext uri="{BB962C8B-B14F-4D97-AF65-F5344CB8AC3E}">
        <p14:creationId xmlns:p14="http://schemas.microsoft.com/office/powerpoint/2010/main" val="34270208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Number Placeholder 4">
            <a:extLst>
              <a:ext uri="{FF2B5EF4-FFF2-40B4-BE49-F238E27FC236}">
                <a16:creationId xmlns:a16="http://schemas.microsoft.com/office/drawing/2014/main" id="{82C19E66-4093-4AD4-90C1-942379F87C1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3429000" y="66294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540A238-7593-4CBF-80A3-DEBB8A51E7ED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26</a:t>
            </a:fld>
            <a:endParaRPr lang="en-US" altLang="en-US" sz="1400"/>
          </a:p>
        </p:txBody>
      </p:sp>
      <p:sp>
        <p:nvSpPr>
          <p:cNvPr id="24579" name="Date Placeholder 2">
            <a:extLst>
              <a:ext uri="{FF2B5EF4-FFF2-40B4-BE49-F238E27FC236}">
                <a16:creationId xmlns:a16="http://schemas.microsoft.com/office/drawing/2014/main" id="{E0849EB5-0C09-46B8-91B9-EB6F94B060FB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xfrm>
            <a:off x="685800" y="65532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24580" name="Footer Placeholder 3">
            <a:extLst>
              <a:ext uri="{FF2B5EF4-FFF2-40B4-BE49-F238E27FC236}">
                <a16:creationId xmlns:a16="http://schemas.microsoft.com/office/drawing/2014/main" id="{99E8BD57-717B-4424-B725-D80F180D043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019800" y="6629400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24581" name="TextBox 10">
            <a:extLst>
              <a:ext uri="{FF2B5EF4-FFF2-40B4-BE49-F238E27FC236}">
                <a16:creationId xmlns:a16="http://schemas.microsoft.com/office/drawing/2014/main" id="{F7349256-DC9A-4943-9D8D-3784DB4D25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2563" y="349250"/>
            <a:ext cx="6238875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FFFF00"/>
                </a:solidFill>
              </a:rPr>
              <a:t>Sample Point Cuts and Advice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8AE01A-34E2-47A4-9DAB-0B1F3DF9E485}"/>
              </a:ext>
            </a:extLst>
          </p:cNvPr>
          <p:cNvSpPr txBox="1"/>
          <p:nvPr/>
        </p:nvSpPr>
        <p:spPr>
          <a:xfrm>
            <a:off x="695325" y="1225550"/>
            <a:ext cx="6996113" cy="55721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2400" dirty="0">
                <a:solidFill>
                  <a:srgbClr val="99FF66"/>
                </a:solidFill>
                <a:latin typeface="Trebuchet MS" panose="020B0603020202020204" pitchFamily="34" charset="0"/>
              </a:rPr>
              <a:t>pointcut </a:t>
            </a:r>
            <a:r>
              <a:rPr lang="en-US" altLang="en-US" sz="2400" dirty="0">
                <a:solidFill>
                  <a:srgbClr val="69D8FF"/>
                </a:solidFill>
                <a:latin typeface="Trebuchet MS" panose="020B0603020202020204" pitchFamily="34" charset="0"/>
              </a:rPr>
              <a:t>move():</a:t>
            </a:r>
            <a:br>
              <a:rPr lang="en-US" altLang="en-US" sz="2400" dirty="0">
                <a:solidFill>
                  <a:srgbClr val="69D8FF"/>
                </a:solidFill>
                <a:latin typeface="Trebuchet MS" panose="020B0603020202020204" pitchFamily="34" charset="0"/>
              </a:rPr>
            </a:br>
            <a:r>
              <a:rPr lang="en-US" altLang="en-US" sz="2000" dirty="0">
                <a:latin typeface="Trebuchet MS" panose="020B0603020202020204" pitchFamily="34" charset="0"/>
              </a:rPr>
              <a:t>    	</a:t>
            </a: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call</a:t>
            </a:r>
            <a:r>
              <a:rPr lang="en-US" altLang="en-US" sz="2000" dirty="0">
                <a:latin typeface="Trebuchet MS" panose="020B0603020202020204" pitchFamily="34" charset="0"/>
              </a:rPr>
              <a:t>( void </a:t>
            </a:r>
            <a:r>
              <a:rPr lang="en-US" altLang="en-US" sz="2000" dirty="0" err="1">
                <a:latin typeface="Trebuchet MS" panose="020B0603020202020204" pitchFamily="34" charset="0"/>
              </a:rPr>
              <a:t>FigureElement.setXY</a:t>
            </a:r>
            <a:r>
              <a:rPr lang="en-US" altLang="en-US" sz="2000" dirty="0">
                <a:latin typeface="Trebuchet MS" panose="020B0603020202020204" pitchFamily="34" charset="0"/>
              </a:rPr>
              <a:t>(</a:t>
            </a:r>
            <a:r>
              <a:rPr lang="en-US" altLang="en-US" sz="2000" dirty="0" err="1">
                <a:latin typeface="Trebuchet MS" panose="020B0603020202020204" pitchFamily="34" charset="0"/>
              </a:rPr>
              <a:t>int,int</a:t>
            </a:r>
            <a:r>
              <a:rPr lang="en-US" altLang="en-US" sz="2000" dirty="0">
                <a:latin typeface="Trebuchet MS" panose="020B0603020202020204" pitchFamily="34" charset="0"/>
              </a:rPr>
              <a:t>) ) ||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r>
              <a:rPr lang="en-US" altLang="en-US" sz="2000" dirty="0">
                <a:latin typeface="Trebuchet MS" panose="020B0603020202020204" pitchFamily="34" charset="0"/>
              </a:rPr>
              <a:t>   	</a:t>
            </a: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call</a:t>
            </a:r>
            <a:r>
              <a:rPr lang="en-US" altLang="en-US" sz="2000" dirty="0">
                <a:latin typeface="Trebuchet MS" panose="020B0603020202020204" pitchFamily="34" charset="0"/>
              </a:rPr>
              <a:t>( void </a:t>
            </a:r>
            <a:r>
              <a:rPr lang="en-US" altLang="en-US" sz="2000" dirty="0" err="1">
                <a:latin typeface="Trebuchet MS" panose="020B0603020202020204" pitchFamily="34" charset="0"/>
              </a:rPr>
              <a:t>Point.setX</a:t>
            </a:r>
            <a:r>
              <a:rPr lang="en-US" altLang="en-US" sz="2000" dirty="0">
                <a:latin typeface="Trebuchet MS" panose="020B0603020202020204" pitchFamily="34" charset="0"/>
              </a:rPr>
              <a:t>(int) )                      ||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r>
              <a:rPr lang="en-US" altLang="en-US" sz="2000" dirty="0">
                <a:latin typeface="Trebuchet MS" panose="020B0603020202020204" pitchFamily="34" charset="0"/>
              </a:rPr>
              <a:t>  	</a:t>
            </a: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call</a:t>
            </a:r>
            <a:r>
              <a:rPr lang="en-US" altLang="en-US" sz="2000" dirty="0">
                <a:latin typeface="Trebuchet MS" panose="020B0603020202020204" pitchFamily="34" charset="0"/>
              </a:rPr>
              <a:t>( void </a:t>
            </a:r>
            <a:r>
              <a:rPr lang="en-US" altLang="en-US" sz="2000" dirty="0" err="1">
                <a:latin typeface="Trebuchet MS" panose="020B0603020202020204" pitchFamily="34" charset="0"/>
              </a:rPr>
              <a:t>Point.setY</a:t>
            </a:r>
            <a:r>
              <a:rPr lang="en-US" altLang="en-US" sz="2000" dirty="0">
                <a:latin typeface="Trebuchet MS" panose="020B0603020202020204" pitchFamily="34" charset="0"/>
              </a:rPr>
              <a:t>(int) )                      ||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r>
              <a:rPr lang="en-US" altLang="en-US" sz="2000" dirty="0">
                <a:latin typeface="Trebuchet MS" panose="020B0603020202020204" pitchFamily="34" charset="0"/>
              </a:rPr>
              <a:t>    	</a:t>
            </a: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call</a:t>
            </a:r>
            <a:r>
              <a:rPr lang="en-US" altLang="en-US" sz="2000" dirty="0">
                <a:latin typeface="Trebuchet MS" panose="020B0603020202020204" pitchFamily="34" charset="0"/>
              </a:rPr>
              <a:t> (void Line.setP1(Point) )                  ||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r>
              <a:rPr lang="en-US" altLang="en-US" sz="2000" dirty="0">
                <a:latin typeface="Trebuchet MS" panose="020B0603020202020204" pitchFamily="34" charset="0"/>
              </a:rPr>
              <a:t>    	</a:t>
            </a: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call</a:t>
            </a:r>
            <a:r>
              <a:rPr lang="en-US" altLang="en-US" sz="2000" dirty="0">
                <a:latin typeface="Trebuchet MS" panose="020B0603020202020204" pitchFamily="34" charset="0"/>
              </a:rPr>
              <a:t>( void Line.setP2(Point) );</a:t>
            </a:r>
          </a:p>
          <a:p>
            <a:pPr lvl="1">
              <a:defRPr/>
            </a:pPr>
            <a:endParaRPr lang="en-US" altLang="en-US" sz="2000" dirty="0"/>
          </a:p>
          <a:p>
            <a:pPr>
              <a:defRPr/>
            </a:pPr>
            <a:r>
              <a:rPr lang="en-US" altLang="en-US" sz="2400" dirty="0">
                <a:solidFill>
                  <a:srgbClr val="FF9999"/>
                </a:solidFill>
              </a:rPr>
              <a:t>Advice (code) </a:t>
            </a:r>
            <a:r>
              <a:rPr lang="en-US" altLang="en-US" sz="2400" dirty="0"/>
              <a:t>that </a:t>
            </a:r>
            <a:r>
              <a:rPr lang="en-US" altLang="en-US" sz="2400" dirty="0">
                <a:solidFill>
                  <a:srgbClr val="92D050"/>
                </a:solidFill>
              </a:rPr>
              <a:t>runs before </a:t>
            </a:r>
            <a:r>
              <a:rPr lang="en-US" altLang="en-US" sz="2400" dirty="0"/>
              <a:t>the </a:t>
            </a:r>
            <a:r>
              <a:rPr lang="en-US" altLang="en-US" sz="2400" dirty="0">
                <a:solidFill>
                  <a:srgbClr val="69D8FF"/>
                </a:solidFill>
                <a:latin typeface="Trebuchet MS" panose="020B0603020202020204" pitchFamily="34" charset="0"/>
              </a:rPr>
              <a:t>move</a:t>
            </a:r>
            <a:r>
              <a:rPr lang="en-US" altLang="en-US" sz="2400" dirty="0"/>
              <a:t> </a:t>
            </a:r>
            <a:r>
              <a:rPr lang="en-US" altLang="en-US" sz="2400" dirty="0" err="1"/>
              <a:t>pointcut</a:t>
            </a:r>
            <a:r>
              <a:rPr lang="en-US" altLang="en-US" sz="2400" dirty="0"/>
              <a:t>:</a:t>
            </a:r>
          </a:p>
          <a:p>
            <a:pPr lvl="1">
              <a:defRPr/>
            </a:pP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	before(): </a:t>
            </a:r>
            <a:r>
              <a:rPr lang="en-US" altLang="en-US" sz="2000" dirty="0">
                <a:solidFill>
                  <a:srgbClr val="69D8FF"/>
                </a:solidFill>
                <a:latin typeface="Trebuchet MS" panose="020B0603020202020204" pitchFamily="34" charset="0"/>
              </a:rPr>
              <a:t>move() </a:t>
            </a:r>
            <a:r>
              <a:rPr lang="en-US" altLang="en-US" sz="2000" dirty="0">
                <a:latin typeface="Trebuchet MS" panose="020B0603020202020204" pitchFamily="34" charset="0"/>
              </a:rPr>
              <a:t>{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r>
              <a:rPr lang="en-US" altLang="en-US" sz="2000" dirty="0">
                <a:latin typeface="Trebuchet MS" panose="020B0603020202020204" pitchFamily="34" charset="0"/>
              </a:rPr>
              <a:t>  	  </a:t>
            </a:r>
            <a:r>
              <a:rPr lang="en-US" altLang="en-US" sz="2000" dirty="0" err="1">
                <a:latin typeface="Trebuchet MS" panose="020B0603020202020204" pitchFamily="34" charset="0"/>
              </a:rPr>
              <a:t>System.out.println</a:t>
            </a:r>
            <a:r>
              <a:rPr lang="en-US" altLang="en-US" sz="2000" dirty="0">
                <a:latin typeface="Trebuchet MS" panose="020B0603020202020204" pitchFamily="34" charset="0"/>
              </a:rPr>
              <a:t>("About to move");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r>
              <a:rPr lang="en-US" altLang="en-US" sz="2000" dirty="0">
                <a:latin typeface="Trebuchet MS" panose="020B0603020202020204" pitchFamily="34" charset="0"/>
              </a:rPr>
              <a:t>	}</a:t>
            </a:r>
          </a:p>
          <a:p>
            <a:pPr lvl="1">
              <a:defRPr/>
            </a:pPr>
            <a:endParaRPr lang="en-US" altLang="en-US" sz="2000" dirty="0"/>
          </a:p>
          <a:p>
            <a:pPr>
              <a:defRPr/>
            </a:pPr>
            <a:r>
              <a:rPr lang="en-US" altLang="en-US" sz="2400" dirty="0">
                <a:solidFill>
                  <a:srgbClr val="FF9999"/>
                </a:solidFill>
              </a:rPr>
              <a:t>Advice (code)</a:t>
            </a:r>
            <a:r>
              <a:rPr lang="en-US" altLang="en-US" sz="2400" dirty="0"/>
              <a:t> that </a:t>
            </a:r>
            <a:r>
              <a:rPr lang="en-US" altLang="en-US" sz="2400" dirty="0">
                <a:solidFill>
                  <a:srgbClr val="92D050"/>
                </a:solidFill>
              </a:rPr>
              <a:t>runs after </a:t>
            </a:r>
            <a:r>
              <a:rPr lang="en-US" altLang="en-US" sz="2400" dirty="0"/>
              <a:t>the </a:t>
            </a:r>
            <a:r>
              <a:rPr lang="en-US" altLang="en-US" sz="2400" dirty="0">
                <a:solidFill>
                  <a:srgbClr val="69D8FF"/>
                </a:solidFill>
                <a:latin typeface="Trebuchet MS" panose="020B0603020202020204" pitchFamily="34" charset="0"/>
              </a:rPr>
              <a:t>move</a:t>
            </a:r>
            <a:r>
              <a:rPr lang="en-US" altLang="en-US" sz="2400" dirty="0"/>
              <a:t> pointcut:</a:t>
            </a:r>
            <a:endParaRPr lang="en-US" altLang="en-US" sz="2400" dirty="0">
              <a:latin typeface="Trebuchet MS" panose="020B0603020202020204" pitchFamily="34" charset="0"/>
            </a:endParaRPr>
          </a:p>
          <a:p>
            <a:pPr lvl="1">
              <a:defRPr/>
            </a:pP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	after(): </a:t>
            </a:r>
            <a:r>
              <a:rPr lang="en-US" altLang="en-US" sz="2000" dirty="0">
                <a:solidFill>
                  <a:srgbClr val="69D8FF"/>
                </a:solidFill>
                <a:latin typeface="Trebuchet MS" panose="020B0603020202020204" pitchFamily="34" charset="0"/>
              </a:rPr>
              <a:t>move() </a:t>
            </a:r>
            <a:r>
              <a:rPr lang="en-US" altLang="en-US" sz="2000" dirty="0">
                <a:latin typeface="Trebuchet MS" panose="020B0603020202020204" pitchFamily="34" charset="0"/>
              </a:rPr>
              <a:t>{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r>
              <a:rPr lang="en-US" altLang="en-US" sz="2000" dirty="0">
                <a:latin typeface="Trebuchet MS" panose="020B0603020202020204" pitchFamily="34" charset="0"/>
              </a:rPr>
              <a:t>   	 </a:t>
            </a:r>
            <a:r>
              <a:rPr lang="en-US" altLang="en-US" sz="2000" dirty="0" err="1">
                <a:latin typeface="Trebuchet MS" panose="020B0603020202020204" pitchFamily="34" charset="0"/>
              </a:rPr>
              <a:t>System.out.println</a:t>
            </a:r>
            <a:r>
              <a:rPr lang="en-US" altLang="en-US" sz="2000" dirty="0">
                <a:latin typeface="Trebuchet MS" panose="020B0603020202020204" pitchFamily="34" charset="0"/>
              </a:rPr>
              <a:t>("Just successfully moved");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r>
              <a:rPr lang="en-US" altLang="en-US" sz="2000" dirty="0">
                <a:latin typeface="Trebuchet MS" panose="020B0603020202020204" pitchFamily="34" charset="0"/>
              </a:rPr>
              <a:t>	}</a:t>
            </a:r>
            <a:endParaRPr lang="en-US" altLang="en-US" sz="2000" dirty="0"/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sz="2400" dirty="0"/>
          </a:p>
        </p:txBody>
      </p:sp>
      <p:sp>
        <p:nvSpPr>
          <p:cNvPr id="24583" name="Rectangle 1">
            <a:extLst>
              <a:ext uri="{FF2B5EF4-FFF2-40B4-BE49-F238E27FC236}">
                <a16:creationId xmlns:a16="http://schemas.microsoft.com/office/drawing/2014/main" id="{EA22F2AE-A1BE-4F89-A773-A88192D23F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87500" y="1636713"/>
            <a:ext cx="5432425" cy="1676400"/>
          </a:xfrm>
          <a:prstGeom prst="rect">
            <a:avLst/>
          </a:prstGeom>
          <a:noFill/>
          <a:ln w="9525" algn="ctr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/>
          </a:p>
        </p:txBody>
      </p:sp>
      <p:sp>
        <p:nvSpPr>
          <p:cNvPr id="24584" name="Rectangle 7">
            <a:extLst>
              <a:ext uri="{FF2B5EF4-FFF2-40B4-BE49-F238E27FC236}">
                <a16:creationId xmlns:a16="http://schemas.microsoft.com/office/drawing/2014/main" id="{25B5A431-9C25-44A5-BF52-721521E525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8300" y="3887788"/>
            <a:ext cx="5416550" cy="1047750"/>
          </a:xfrm>
          <a:prstGeom prst="rect">
            <a:avLst/>
          </a:prstGeom>
          <a:noFill/>
          <a:ln w="9525" algn="ctr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/>
          </a:p>
        </p:txBody>
      </p:sp>
      <p:sp>
        <p:nvSpPr>
          <p:cNvPr id="24585" name="Rectangle 8">
            <a:extLst>
              <a:ext uri="{FF2B5EF4-FFF2-40B4-BE49-F238E27FC236}">
                <a16:creationId xmlns:a16="http://schemas.microsoft.com/office/drawing/2014/main" id="{9E739135-4241-4DC1-8240-C254F11019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8300" y="5461000"/>
            <a:ext cx="5432425" cy="1047750"/>
          </a:xfrm>
          <a:prstGeom prst="rect">
            <a:avLst/>
          </a:prstGeom>
          <a:noFill/>
          <a:ln w="9525" algn="ctr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800"/>
          </a:p>
        </p:txBody>
      </p:sp>
    </p:spTree>
    <p:extLst>
      <p:ext uri="{BB962C8B-B14F-4D97-AF65-F5344CB8AC3E}">
        <p14:creationId xmlns:p14="http://schemas.microsoft.com/office/powerpoint/2010/main" val="11511774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Number Placeholder 4">
            <a:extLst>
              <a:ext uri="{FF2B5EF4-FFF2-40B4-BE49-F238E27FC236}">
                <a16:creationId xmlns:a16="http://schemas.microsoft.com/office/drawing/2014/main" id="{F45C0F77-0E3D-48FB-877A-3CD0D2809D8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3429000" y="66294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DC236F0-5B37-46B8-9A3B-2B720E8922F9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27</a:t>
            </a:fld>
            <a:endParaRPr lang="en-US" altLang="en-US" sz="1400"/>
          </a:p>
        </p:txBody>
      </p:sp>
      <p:sp>
        <p:nvSpPr>
          <p:cNvPr id="26627" name="Date Placeholder 2">
            <a:extLst>
              <a:ext uri="{FF2B5EF4-FFF2-40B4-BE49-F238E27FC236}">
                <a16:creationId xmlns:a16="http://schemas.microsoft.com/office/drawing/2014/main" id="{452CEF31-9D03-4E4A-9515-E6F308DCFDE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xfrm>
            <a:off x="685800" y="65532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26628" name="Footer Placeholder 3">
            <a:extLst>
              <a:ext uri="{FF2B5EF4-FFF2-40B4-BE49-F238E27FC236}">
                <a16:creationId xmlns:a16="http://schemas.microsoft.com/office/drawing/2014/main" id="{D018138B-399A-427A-ACCD-8BC0E0D95B2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019800" y="6629400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26629" name="TextBox 10">
            <a:extLst>
              <a:ext uri="{FF2B5EF4-FFF2-40B4-BE49-F238E27FC236}">
                <a16:creationId xmlns:a16="http://schemas.microsoft.com/office/drawing/2014/main" id="{5D0B76CB-D8C0-449C-A2A9-3B2902D03C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381000"/>
            <a:ext cx="6948488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000">
                <a:solidFill>
                  <a:srgbClr val="FFFF00"/>
                </a:solidFill>
              </a:rPr>
              <a:t>Types of Point Cuts in AspectJ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033E34-49C7-4889-B70B-03C54F433AA9}"/>
              </a:ext>
            </a:extLst>
          </p:cNvPr>
          <p:cNvSpPr txBox="1"/>
          <p:nvPr/>
        </p:nvSpPr>
        <p:spPr>
          <a:xfrm>
            <a:off x="431800" y="1454150"/>
            <a:ext cx="8280400" cy="4862513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>
            <a:sp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/>
              <a:t>When a particular method body executes: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execution</a:t>
            </a:r>
            <a:r>
              <a:rPr lang="en-US" altLang="en-US" sz="2000" dirty="0">
                <a:latin typeface="Trebuchet MS" panose="020B0603020202020204" pitchFamily="34" charset="0"/>
              </a:rPr>
              <a:t>(</a:t>
            </a:r>
            <a:r>
              <a:rPr lang="en-US" altLang="en-US" sz="2000" dirty="0">
                <a:solidFill>
                  <a:srgbClr val="FFC000"/>
                </a:solidFill>
                <a:latin typeface="Trebuchet MS" panose="020B0603020202020204" pitchFamily="34" charset="0"/>
              </a:rPr>
              <a:t>void </a:t>
            </a:r>
            <a:r>
              <a:rPr lang="en-US" altLang="en-US" sz="2000" dirty="0" err="1">
                <a:solidFill>
                  <a:srgbClr val="FFC000"/>
                </a:solidFill>
                <a:latin typeface="Trebuchet MS" panose="020B0603020202020204" pitchFamily="34" charset="0"/>
              </a:rPr>
              <a:t>Point.setX</a:t>
            </a:r>
            <a:r>
              <a:rPr lang="en-US" altLang="en-US" sz="2000" dirty="0">
                <a:solidFill>
                  <a:srgbClr val="FFC000"/>
                </a:solidFill>
                <a:latin typeface="Trebuchet MS" panose="020B0603020202020204" pitchFamily="34" charset="0"/>
              </a:rPr>
              <a:t>(</a:t>
            </a:r>
            <a:r>
              <a:rPr lang="en-US" altLang="en-US" sz="2000" dirty="0" err="1">
                <a:solidFill>
                  <a:srgbClr val="FFC000"/>
                </a:solidFill>
                <a:latin typeface="Trebuchet MS" panose="020B0603020202020204" pitchFamily="34" charset="0"/>
              </a:rPr>
              <a:t>int</a:t>
            </a:r>
            <a:r>
              <a:rPr lang="en-US" altLang="en-US" sz="2000" dirty="0">
                <a:solidFill>
                  <a:srgbClr val="FFC000"/>
                </a:solidFill>
                <a:latin typeface="Trebuchet MS" panose="020B0603020202020204" pitchFamily="34" charset="0"/>
              </a:rPr>
              <a:t>)</a:t>
            </a:r>
            <a:r>
              <a:rPr lang="en-US" altLang="en-US" sz="2000" dirty="0">
                <a:latin typeface="Trebuchet MS" panose="020B0603020202020204" pitchFamily="34" charset="0"/>
              </a:rPr>
              <a:t>) 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endParaRPr lang="en-US" altLang="en-US" sz="2000" dirty="0">
              <a:latin typeface="Trebuchet MS" panose="020B0603020202020204" pitchFamily="34" charset="0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/>
              <a:t>When a method is called: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call</a:t>
            </a:r>
            <a:r>
              <a:rPr lang="en-US" altLang="en-US" sz="2000" dirty="0">
                <a:latin typeface="Trebuchet MS" panose="020B0603020202020204" pitchFamily="34" charset="0"/>
              </a:rPr>
              <a:t>(</a:t>
            </a:r>
            <a:r>
              <a:rPr lang="en-US" altLang="en-US" sz="2000" dirty="0">
                <a:solidFill>
                  <a:srgbClr val="FFC000"/>
                </a:solidFill>
                <a:latin typeface="Trebuchet MS" panose="020B0603020202020204" pitchFamily="34" charset="0"/>
              </a:rPr>
              <a:t>void </a:t>
            </a:r>
            <a:r>
              <a:rPr lang="en-US" altLang="en-US" sz="2000" dirty="0" err="1">
                <a:solidFill>
                  <a:srgbClr val="FFC000"/>
                </a:solidFill>
                <a:latin typeface="Trebuchet MS" panose="020B0603020202020204" pitchFamily="34" charset="0"/>
              </a:rPr>
              <a:t>Point.setX</a:t>
            </a:r>
            <a:r>
              <a:rPr lang="en-US" altLang="en-US" sz="2000" dirty="0">
                <a:solidFill>
                  <a:srgbClr val="FFC000"/>
                </a:solidFill>
                <a:latin typeface="Trebuchet MS" panose="020B0603020202020204" pitchFamily="34" charset="0"/>
              </a:rPr>
              <a:t>(</a:t>
            </a:r>
            <a:r>
              <a:rPr lang="en-US" altLang="en-US" sz="2000" dirty="0" err="1">
                <a:solidFill>
                  <a:srgbClr val="FFC000"/>
                </a:solidFill>
                <a:latin typeface="Trebuchet MS" panose="020B0603020202020204" pitchFamily="34" charset="0"/>
              </a:rPr>
              <a:t>int</a:t>
            </a:r>
            <a:r>
              <a:rPr lang="en-US" altLang="en-US" sz="2000" dirty="0">
                <a:solidFill>
                  <a:srgbClr val="FFC000"/>
                </a:solidFill>
                <a:latin typeface="Trebuchet MS" panose="020B0603020202020204" pitchFamily="34" charset="0"/>
              </a:rPr>
              <a:t>)</a:t>
            </a:r>
            <a:r>
              <a:rPr lang="en-US" altLang="en-US" sz="2000" dirty="0">
                <a:latin typeface="Trebuchet MS" panose="020B0603020202020204" pitchFamily="34" charset="0"/>
              </a:rPr>
              <a:t>) 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endParaRPr lang="en-US" altLang="en-US" sz="2000" dirty="0">
              <a:latin typeface="Trebuchet MS" panose="020B0603020202020204" pitchFamily="34" charset="0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/>
              <a:t>When an exception handler executes: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handler</a:t>
            </a:r>
            <a:r>
              <a:rPr lang="en-US" altLang="en-US" sz="2000" dirty="0">
                <a:latin typeface="Trebuchet MS" panose="020B0603020202020204" pitchFamily="34" charset="0"/>
              </a:rPr>
              <a:t>(</a:t>
            </a:r>
            <a:r>
              <a:rPr lang="en-US" altLang="en-US" sz="2000" dirty="0" err="1">
                <a:solidFill>
                  <a:srgbClr val="FFFF00"/>
                </a:solidFill>
                <a:latin typeface="Trebuchet MS" panose="020B0603020202020204" pitchFamily="34" charset="0"/>
              </a:rPr>
              <a:t>ArrayOutOfBoundsException</a:t>
            </a:r>
            <a:r>
              <a:rPr lang="en-US" altLang="en-US" sz="2000" dirty="0">
                <a:latin typeface="Trebuchet MS" panose="020B0603020202020204" pitchFamily="34" charset="0"/>
              </a:rPr>
              <a:t>) 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endParaRPr lang="en-US" altLang="en-US" sz="2000" dirty="0">
              <a:latin typeface="Trebuchet MS" panose="020B0603020202020204" pitchFamily="34" charset="0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/>
              <a:t>When the object currently executing (i.e. </a:t>
            </a:r>
            <a:r>
              <a:rPr lang="en-US" altLang="en-US" sz="2000" dirty="0">
                <a:latin typeface="Trebuchet MS" panose="020B0603020202020204" pitchFamily="34" charset="0"/>
              </a:rPr>
              <a:t>this</a:t>
            </a:r>
            <a:r>
              <a:rPr lang="en-US" altLang="en-US" sz="2000" dirty="0"/>
              <a:t>) is of type </a:t>
            </a:r>
            <a:r>
              <a:rPr lang="en-US" altLang="en-US" sz="2000" dirty="0" err="1">
                <a:solidFill>
                  <a:srgbClr val="66CCFF"/>
                </a:solidFill>
              </a:rPr>
              <a:t>SomeType</a:t>
            </a:r>
            <a:r>
              <a:rPr lang="en-US" altLang="en-US" sz="2000" dirty="0"/>
              <a:t>: 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this</a:t>
            </a:r>
            <a:r>
              <a:rPr lang="en-US" altLang="en-US" sz="2000" dirty="0">
                <a:latin typeface="Trebuchet MS" panose="020B0603020202020204" pitchFamily="34" charset="0"/>
              </a:rPr>
              <a:t>(</a:t>
            </a:r>
            <a:r>
              <a:rPr lang="en-US" altLang="en-US" sz="2000" dirty="0" err="1">
                <a:solidFill>
                  <a:srgbClr val="66CCFF"/>
                </a:solidFill>
                <a:latin typeface="Trebuchet MS" panose="020B0603020202020204" pitchFamily="34" charset="0"/>
              </a:rPr>
              <a:t>SomeType</a:t>
            </a:r>
            <a:r>
              <a:rPr lang="en-US" altLang="en-US" sz="2000" dirty="0">
                <a:latin typeface="Trebuchet MS" panose="020B0603020202020204" pitchFamily="34" charset="0"/>
              </a:rPr>
              <a:t>) </a:t>
            </a:r>
          </a:p>
          <a:p>
            <a:pPr lvl="1">
              <a:lnSpc>
                <a:spcPct val="90000"/>
              </a:lnSpc>
              <a:defRPr/>
            </a:pPr>
            <a:endParaRPr lang="en-US" altLang="en-US" sz="2000" dirty="0">
              <a:latin typeface="Trebuchet MS" panose="020B0603020202020204" pitchFamily="34" charset="0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/>
              <a:t>When the target object is of type </a:t>
            </a:r>
            <a:r>
              <a:rPr lang="en-US" altLang="en-US" sz="2000" dirty="0" err="1">
                <a:solidFill>
                  <a:srgbClr val="66CCFF"/>
                </a:solidFill>
              </a:rPr>
              <a:t>SomeType</a:t>
            </a:r>
            <a:r>
              <a:rPr lang="en-US" altLang="en-US" sz="2000" dirty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target</a:t>
            </a:r>
            <a:r>
              <a:rPr lang="en-US" altLang="en-US" sz="2000" dirty="0">
                <a:latin typeface="Trebuchet MS" panose="020B0603020202020204" pitchFamily="34" charset="0"/>
              </a:rPr>
              <a:t>(</a:t>
            </a:r>
            <a:r>
              <a:rPr lang="en-US" altLang="en-US" sz="2000" dirty="0" err="1">
                <a:solidFill>
                  <a:srgbClr val="66CCFF"/>
                </a:solidFill>
                <a:latin typeface="Trebuchet MS" panose="020B0603020202020204" pitchFamily="34" charset="0"/>
              </a:rPr>
              <a:t>SomeType</a:t>
            </a:r>
            <a:r>
              <a:rPr lang="en-US" altLang="en-US" sz="2000" dirty="0">
                <a:latin typeface="Trebuchet MS" panose="020B0603020202020204" pitchFamily="34" charset="0"/>
              </a:rPr>
              <a:t>) </a:t>
            </a:r>
            <a:br>
              <a:rPr lang="en-US" altLang="en-US" sz="2000" dirty="0">
                <a:latin typeface="Trebuchet MS" panose="020B0603020202020204" pitchFamily="34" charset="0"/>
              </a:rPr>
            </a:br>
            <a:endParaRPr lang="en-US" altLang="en-US" sz="2000" dirty="0">
              <a:latin typeface="Trebuchet MS" panose="020B0603020202020204" pitchFamily="34" charset="0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/>
              <a:t>When the executing code belongs to class </a:t>
            </a:r>
            <a:r>
              <a:rPr lang="en-US" altLang="en-US" sz="2000" dirty="0" err="1">
                <a:solidFill>
                  <a:srgbClr val="FF66FF"/>
                </a:solidFill>
              </a:rPr>
              <a:t>MyClass</a:t>
            </a:r>
            <a:r>
              <a:rPr lang="en-US" altLang="en-US" sz="2000" dirty="0"/>
              <a:t> 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srgbClr val="99FF66"/>
                </a:solidFill>
                <a:latin typeface="Trebuchet MS" panose="020B0603020202020204" pitchFamily="34" charset="0"/>
              </a:rPr>
              <a:t>within</a:t>
            </a:r>
            <a:r>
              <a:rPr lang="en-US" altLang="en-US" sz="2000" dirty="0">
                <a:latin typeface="Trebuchet MS" panose="020B0603020202020204" pitchFamily="34" charset="0"/>
              </a:rPr>
              <a:t>(</a:t>
            </a:r>
            <a:r>
              <a:rPr lang="en-US" altLang="en-US" sz="2000" dirty="0" err="1">
                <a:solidFill>
                  <a:srgbClr val="FF66FF"/>
                </a:solidFill>
                <a:latin typeface="Trebuchet MS" panose="020B0603020202020204" pitchFamily="34" charset="0"/>
              </a:rPr>
              <a:t>MyClass</a:t>
            </a:r>
            <a:r>
              <a:rPr lang="en-US" altLang="en-US" sz="2000" dirty="0">
                <a:latin typeface="Trebuchet MS" panose="020B0603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108992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4">
            <a:extLst>
              <a:ext uri="{FF2B5EF4-FFF2-40B4-BE49-F238E27FC236}">
                <a16:creationId xmlns:a16="http://schemas.microsoft.com/office/drawing/2014/main" id="{7B1E0963-619D-46C6-B41A-CB173DC8433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3429000" y="66294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A3BBB5E-CC77-45E4-9523-D7178FEE8A22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400"/>
          </a:p>
        </p:txBody>
      </p:sp>
      <p:sp>
        <p:nvSpPr>
          <p:cNvPr id="27651" name="Date Placeholder 2">
            <a:extLst>
              <a:ext uri="{FF2B5EF4-FFF2-40B4-BE49-F238E27FC236}">
                <a16:creationId xmlns:a16="http://schemas.microsoft.com/office/drawing/2014/main" id="{30F0A177-0D72-496B-8104-84018A89E044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>
          <a:xfrm>
            <a:off x="685800" y="6553200"/>
            <a:ext cx="19050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27652" name="Footer Placeholder 3">
            <a:extLst>
              <a:ext uri="{FF2B5EF4-FFF2-40B4-BE49-F238E27FC236}">
                <a16:creationId xmlns:a16="http://schemas.microsoft.com/office/drawing/2014/main" id="{D704AE01-44C7-4BD5-AE91-4601B83B8F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6019800" y="6629400"/>
            <a:ext cx="28956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27653" name="TextBox 10">
            <a:extLst>
              <a:ext uri="{FF2B5EF4-FFF2-40B4-BE49-F238E27FC236}">
                <a16:creationId xmlns:a16="http://schemas.microsoft.com/office/drawing/2014/main" id="{355B6936-6806-4F10-A419-E833CA83C9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0350" y="352425"/>
            <a:ext cx="55499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FFFF00"/>
                </a:solidFill>
              </a:rPr>
              <a:t>Types of Advice in AspectJ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96250D-4E4F-476A-BB9F-912F23081AE2}"/>
              </a:ext>
            </a:extLst>
          </p:cNvPr>
          <p:cNvSpPr txBox="1"/>
          <p:nvPr/>
        </p:nvSpPr>
        <p:spPr>
          <a:xfrm>
            <a:off x="533400" y="1219200"/>
            <a:ext cx="7696200" cy="480060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>
            <a:spAutoFit/>
          </a:bodyPr>
          <a:lstStyle/>
          <a:p>
            <a:pPr lvl="1">
              <a:lnSpc>
                <a:spcPct val="90000"/>
              </a:lnSpc>
              <a:defRPr/>
            </a:pPr>
            <a:r>
              <a:rPr lang="en-US" altLang="en-US" sz="2000" dirty="0">
                <a:solidFill>
                  <a:srgbClr val="FF9999"/>
                </a:solidFill>
              </a:rPr>
              <a:t>Before advice</a:t>
            </a:r>
            <a:r>
              <a:rPr lang="en-US" altLang="en-US" sz="2000" dirty="0"/>
              <a:t> runs as a join point is reached, before the program proceeds with the join point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endParaRPr lang="en-US" altLang="en-US" sz="2000" dirty="0"/>
          </a:p>
          <a:p>
            <a:pPr lvl="1">
              <a:lnSpc>
                <a:spcPct val="90000"/>
              </a:lnSpc>
              <a:defRPr/>
            </a:pPr>
            <a:r>
              <a:rPr lang="en-US" altLang="en-US" sz="2000" dirty="0">
                <a:solidFill>
                  <a:srgbClr val="FF9999"/>
                </a:solidFill>
              </a:rPr>
              <a:t>After advice </a:t>
            </a:r>
            <a:r>
              <a:rPr lang="en-US" altLang="en-US" sz="2000" dirty="0"/>
              <a:t>on a particular join point runs after the program proceeds with that join point</a:t>
            </a:r>
          </a:p>
          <a:p>
            <a:pPr marL="800100" lvl="1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endParaRPr lang="en-US" altLang="en-US" sz="2000" dirty="0"/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srgbClr val="FFFF00"/>
                </a:solidFill>
              </a:rPr>
              <a:t>after returning </a:t>
            </a:r>
            <a:r>
              <a:rPr lang="en-US" altLang="en-US" sz="2000" dirty="0"/>
              <a:t>advice is executed after a method returns normally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srgbClr val="9FFFFF"/>
                </a:solidFill>
              </a:rPr>
              <a:t>after throwing </a:t>
            </a:r>
            <a:r>
              <a:rPr lang="en-US" altLang="en-US" sz="2000" dirty="0"/>
              <a:t>advice is executed after a method returns by throwing an exception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en-US" sz="2000" dirty="0">
                <a:solidFill>
                  <a:srgbClr val="92D050"/>
                </a:solidFill>
              </a:rPr>
              <a:t>after</a:t>
            </a:r>
            <a:r>
              <a:rPr lang="en-US" altLang="en-US" sz="2000" dirty="0"/>
              <a:t> advice is executed after a method returns, regardless of whether it returns normally or by throwing an exception</a:t>
            </a:r>
          </a:p>
          <a:p>
            <a:pPr marL="1257300" lvl="2" indent="-342900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endParaRPr lang="en-US" altLang="en-US" sz="2000" dirty="0"/>
          </a:p>
          <a:p>
            <a:pPr lvl="1">
              <a:lnSpc>
                <a:spcPct val="90000"/>
              </a:lnSpc>
              <a:defRPr/>
            </a:pPr>
            <a:r>
              <a:rPr lang="en-US" altLang="en-US" sz="2000" dirty="0">
                <a:solidFill>
                  <a:srgbClr val="FF9999"/>
                </a:solidFill>
              </a:rPr>
              <a:t>Around advice</a:t>
            </a:r>
            <a:r>
              <a:rPr lang="en-US" altLang="en-US" sz="2000" dirty="0"/>
              <a:t> on a join point runs as the join point is reached, and has explicit control over whether the program proceeds with the join point</a:t>
            </a:r>
          </a:p>
        </p:txBody>
      </p:sp>
      <p:sp>
        <p:nvSpPr>
          <p:cNvPr id="27655" name="Rectangle 6">
            <a:extLst>
              <a:ext uri="{FF2B5EF4-FFF2-40B4-BE49-F238E27FC236}">
                <a16:creationId xmlns:a16="http://schemas.microsoft.com/office/drawing/2014/main" id="{2CACBC4B-438D-4220-AA4A-C7A1EBD26E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213" y="6080125"/>
            <a:ext cx="85629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600">
                <a:hlinkClick r:id="rId2"/>
              </a:rPr>
              <a:t>https://o7planning.org/en/10257/java-aspect-oriented-programming-tutorial-with-aspectj</a:t>
            </a:r>
            <a:endParaRPr lang="en-US" altLang="en-US" sz="1600"/>
          </a:p>
        </p:txBody>
      </p:sp>
    </p:spTree>
    <p:extLst>
      <p:ext uri="{BB962C8B-B14F-4D97-AF65-F5344CB8AC3E}">
        <p14:creationId xmlns:p14="http://schemas.microsoft.com/office/powerpoint/2010/main" val="35897523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A0C06-2EE6-48B8-8C87-FE2D3B60F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r>
              <a:rPr lang="en-US" dirty="0"/>
              <a:t>Example 2:  Tracing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CE0DFB-C212-4064-B73A-BD23558E1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ECA29E-3C48-4CB1-B0DA-A5E98DFA5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6690A0-F40A-4EEF-BB44-043B72F7A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7F3949-5C10-4AD6-B73C-9756C0C4530D}"/>
              </a:ext>
            </a:extLst>
          </p:cNvPr>
          <p:cNvSpPr txBox="1"/>
          <p:nvPr/>
        </p:nvSpPr>
        <p:spPr>
          <a:xfrm>
            <a:off x="731520" y="1752600"/>
            <a:ext cx="77266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can build upon the idea of Example 1 and develop a </a:t>
            </a:r>
            <a:r>
              <a:rPr lang="en-US" dirty="0">
                <a:solidFill>
                  <a:srgbClr val="00FFFF"/>
                </a:solidFill>
              </a:rPr>
              <a:t>tracer for functions</a:t>
            </a:r>
            <a:r>
              <a:rPr lang="en-US" dirty="0"/>
              <a:t>, i.e., by printing out the inputs to the functions and their output.</a:t>
            </a:r>
          </a:p>
          <a:p>
            <a:endParaRPr lang="en-US" dirty="0"/>
          </a:p>
          <a:p>
            <a:r>
              <a:rPr lang="en-US" dirty="0"/>
              <a:t>We can also indent the function calls to clarify the nesting of function calls. </a:t>
            </a:r>
          </a:p>
          <a:p>
            <a:endParaRPr lang="en-US" dirty="0"/>
          </a:p>
          <a:p>
            <a:r>
              <a:rPr lang="en-US" dirty="0"/>
              <a:t>Our </a:t>
            </a:r>
            <a:r>
              <a:rPr lang="en-US" dirty="0">
                <a:solidFill>
                  <a:srgbClr val="00FF00"/>
                </a:solidFill>
              </a:rPr>
              <a:t>pointcut</a:t>
            </a:r>
            <a:r>
              <a:rPr lang="en-US" dirty="0"/>
              <a:t> will now need to refer to the </a:t>
            </a:r>
            <a:r>
              <a:rPr lang="en-US" dirty="0">
                <a:solidFill>
                  <a:srgbClr val="00FF00"/>
                </a:solidFill>
              </a:rPr>
              <a:t>arguments of function calls</a:t>
            </a:r>
            <a:r>
              <a:rPr lang="en-US" dirty="0"/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2172980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177957E8-27BA-4B19-9C9C-81500F0AE49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0" y="381000"/>
            <a:ext cx="7772400" cy="1143000"/>
          </a:xfrm>
        </p:spPr>
        <p:txBody>
          <a:bodyPr/>
          <a:lstStyle/>
          <a:p>
            <a:r>
              <a:rPr lang="en-US" altLang="en-US"/>
              <a:t>Design by Contract and Inheritance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14433DB1-05F0-4B06-9D4B-E93E76DB1CE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09600" y="1828800"/>
            <a:ext cx="7772400" cy="4191000"/>
          </a:xfrm>
          <a:ln>
            <a:solidFill>
              <a:srgbClr val="CCECFF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 sz="2800">
                <a:solidFill>
                  <a:srgbClr val="00FF00"/>
                </a:solidFill>
              </a:rPr>
              <a:t>Inheritance </a:t>
            </a:r>
            <a:r>
              <a:rPr lang="en-US" altLang="en-US" sz="2800"/>
              <a:t>enables subclasses to redeclare methods of the parent class, as well as provide an implementation for abstract methods of the parent class.</a:t>
            </a:r>
          </a:p>
          <a:p>
            <a:r>
              <a:rPr lang="en-US" altLang="en-US" sz="2800">
                <a:solidFill>
                  <a:srgbClr val="00FF00"/>
                </a:solidFill>
              </a:rPr>
              <a:t>Polymorphism and dynamic binding </a:t>
            </a:r>
            <a:r>
              <a:rPr lang="en-US" altLang="en-US" sz="2800"/>
              <a:t>combined with inheritance are powerful programming tools provided by object oriented languages.</a:t>
            </a:r>
          </a:p>
          <a:p>
            <a:r>
              <a:rPr lang="en-US" altLang="en-US" sz="2800">
                <a:solidFill>
                  <a:srgbClr val="FFFF00"/>
                </a:solidFill>
              </a:rPr>
              <a:t>How can the Design-by-Contract  can be extended to handle these concepts?</a:t>
            </a:r>
          </a:p>
        </p:txBody>
      </p:sp>
      <p:sp>
        <p:nvSpPr>
          <p:cNvPr id="48132" name="Slide Number Placeholder 1">
            <a:extLst>
              <a:ext uri="{FF2B5EF4-FFF2-40B4-BE49-F238E27FC236}">
                <a16:creationId xmlns:a16="http://schemas.microsoft.com/office/drawing/2014/main" id="{4AFE5B26-41EB-499C-86B7-0DE638DF5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8470B71-5AF2-49CC-882F-EEA66A1AA69D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/>
          </a:p>
        </p:txBody>
      </p:sp>
      <p:sp>
        <p:nvSpPr>
          <p:cNvPr id="48133" name="Date Placeholder 1">
            <a:extLst>
              <a:ext uri="{FF2B5EF4-FFF2-40B4-BE49-F238E27FC236}">
                <a16:creationId xmlns:a16="http://schemas.microsoft.com/office/drawing/2014/main" id="{6FC6144B-DE03-409F-970F-3F55EC676E37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48134" name="Footer Placeholder 2">
            <a:extLst>
              <a:ext uri="{FF2B5EF4-FFF2-40B4-BE49-F238E27FC236}">
                <a16:creationId xmlns:a16="http://schemas.microsoft.com/office/drawing/2014/main" id="{644E47E3-DA2E-4402-91E9-9FE1B65C5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80C15-7FE3-4ACF-9F83-1AB3D921A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Factorial Example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258D57-937E-49B6-B856-CDC4E9830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9B85E5-53D3-4BC1-A8BC-BE268CAB8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A981A-01C5-4285-98CD-DEEDB9D9B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98E069-117E-43AE-8D0F-D20EAB19A220}"/>
              </a:ext>
            </a:extLst>
          </p:cNvPr>
          <p:cNvSpPr/>
          <p:nvPr/>
        </p:nvSpPr>
        <p:spPr>
          <a:xfrm>
            <a:off x="886460" y="1882755"/>
            <a:ext cx="6858000" cy="440120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Tracer {</a:t>
            </a:r>
            <a:endParaRPr lang="en-US" sz="2000" b="1" dirty="0"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	public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sz="2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6A3E3E"/>
                </a:solidFill>
                <a:latin typeface="Consolas" panose="020B0609020204030204" pitchFamily="49" charset="0"/>
              </a:rPr>
              <a:t>obj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000" b="1" dirty="0">
                <a:solidFill>
                  <a:srgbClr val="6A3E3E"/>
                </a:solidFill>
                <a:latin typeface="Consolas" panose="020B0609020204030204" pitchFamily="49" charset="0"/>
              </a:rPr>
              <a:t>		</a:t>
            </a:r>
            <a:r>
              <a:rPr lang="en-US" sz="2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obj</a:t>
            </a:r>
            <a:r>
              <a:rPr lang="en-US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.fact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();   </a:t>
            </a:r>
            <a:endParaRPr lang="en-US" sz="2000" b="1" i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2000" b="1" dirty="0"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en-US" sz="2000" b="1" dirty="0">
              <a:latin typeface="Consolas" panose="020B0609020204030204" pitchFamily="49" charset="0"/>
            </a:endParaRPr>
          </a:p>
          <a:p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	public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fact(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6A3E3E"/>
                </a:solidFill>
                <a:latin typeface="Consolas" panose="020B0609020204030204" pitchFamily="49" charset="0"/>
              </a:rPr>
              <a:t>n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		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if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000" b="1" dirty="0">
                <a:solidFill>
                  <a:srgbClr val="6A3E3E"/>
                </a:solidFill>
                <a:latin typeface="Consolas" panose="020B0609020204030204" pitchFamily="49" charset="0"/>
              </a:rPr>
              <a:t>n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== 0)</a:t>
            </a:r>
          </a:p>
          <a:p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			return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		else</a:t>
            </a:r>
          </a:p>
          <a:p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			return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6A3E3E"/>
                </a:solidFill>
                <a:latin typeface="Consolas" panose="020B0609020204030204" pitchFamily="49" charset="0"/>
              </a:rPr>
              <a:t>n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*fact(</a:t>
            </a:r>
            <a:r>
              <a:rPr lang="en-US" sz="2000" b="1" dirty="0">
                <a:solidFill>
                  <a:srgbClr val="6A3E3E"/>
                </a:solidFill>
                <a:latin typeface="Consolas" panose="020B0609020204030204" pitchFamily="49" charset="0"/>
              </a:rPr>
              <a:t>n</a:t>
            </a:r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-1);</a:t>
            </a:r>
          </a:p>
          <a:p>
            <a:r>
              <a:rPr lang="en-US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4665472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177F6FE1-3EB9-4207-9439-F5262B0F70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917" t="10001" r="5833" b="8518"/>
          <a:stretch/>
        </p:blipFill>
        <p:spPr>
          <a:xfrm>
            <a:off x="1088708" y="1160781"/>
            <a:ext cx="6805005" cy="55448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F6D87E-4199-47DF-9D95-5885E6384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040" y="10160"/>
            <a:ext cx="7772400" cy="1143000"/>
          </a:xfrm>
        </p:spPr>
        <p:txBody>
          <a:bodyPr/>
          <a:lstStyle/>
          <a:p>
            <a:r>
              <a:rPr lang="en-US" dirty="0"/>
              <a:t>Tracer Aspect – Version 1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E472C4-691F-469C-B110-D7E0CB850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91BE0-D4D3-4511-A0CC-A18841F71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ECC457-21DC-45A2-99EF-36FBF4A0D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429000" y="5943601"/>
            <a:ext cx="1905000" cy="457200"/>
          </a:xfrm>
        </p:spPr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4B3D823-AF7B-475D-AED3-290E0AF4D3D9}"/>
              </a:ext>
            </a:extLst>
          </p:cNvPr>
          <p:cNvSpPr/>
          <p:nvPr/>
        </p:nvSpPr>
        <p:spPr bwMode="auto">
          <a:xfrm>
            <a:off x="5562600" y="4669045"/>
            <a:ext cx="1371600" cy="222957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  <a:alpha val="30196"/>
            </a:schemeClr>
          </a:solidFill>
          <a:ln w="9525" cap="flat" cmpd="sng" algn="ctr">
            <a:solidFill>
              <a:schemeClr val="accent5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B51B3-1243-4B4C-ADFF-CB0BD5E0DC79}"/>
              </a:ext>
            </a:extLst>
          </p:cNvPr>
          <p:cNvSpPr txBox="1"/>
          <p:nvPr/>
        </p:nvSpPr>
        <p:spPr>
          <a:xfrm>
            <a:off x="5867400" y="2480101"/>
            <a:ext cx="18751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Method Call 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Join Point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4F2236C-ADC7-4D45-809A-9455254A2AB1}"/>
              </a:ext>
            </a:extLst>
          </p:cNvPr>
          <p:cNvCxnSpPr>
            <a:cxnSpLocks/>
          </p:cNvCxnSpPr>
          <p:nvPr/>
        </p:nvCxnSpPr>
        <p:spPr bwMode="auto">
          <a:xfrm>
            <a:off x="2133600" y="3459464"/>
            <a:ext cx="12192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8A89B61-A69E-4D92-A6CE-8F83CA6C1C6F}"/>
              </a:ext>
            </a:extLst>
          </p:cNvPr>
          <p:cNvCxnSpPr>
            <a:cxnSpLocks/>
          </p:cNvCxnSpPr>
          <p:nvPr/>
        </p:nvCxnSpPr>
        <p:spPr bwMode="auto">
          <a:xfrm flipV="1">
            <a:off x="2133600" y="4892006"/>
            <a:ext cx="3276600" cy="1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DACE2B2-8CF8-4EB0-B4FD-FF389FFFAA86}"/>
              </a:ext>
            </a:extLst>
          </p:cNvPr>
          <p:cNvCxnSpPr/>
          <p:nvPr/>
        </p:nvCxnSpPr>
        <p:spPr bwMode="auto">
          <a:xfrm>
            <a:off x="2540000" y="3088641"/>
            <a:ext cx="327660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D5448AE3-C078-4516-8EAF-00FA9637AE55}"/>
              </a:ext>
            </a:extLst>
          </p:cNvPr>
          <p:cNvSpPr/>
          <p:nvPr/>
        </p:nvSpPr>
        <p:spPr bwMode="auto">
          <a:xfrm>
            <a:off x="3048000" y="2561590"/>
            <a:ext cx="1600200" cy="257811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  <a:alpha val="30196"/>
            </a:schemeClr>
          </a:solidFill>
          <a:ln w="9525" cap="flat" cmpd="sng" algn="ctr">
            <a:solidFill>
              <a:schemeClr val="accent5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6A559E8-A9EE-40C4-ACFE-F8D600C9B963}"/>
              </a:ext>
            </a:extLst>
          </p:cNvPr>
          <p:cNvSpPr/>
          <p:nvPr/>
        </p:nvSpPr>
        <p:spPr bwMode="auto">
          <a:xfrm>
            <a:off x="3550285" y="3236996"/>
            <a:ext cx="1402715" cy="222468"/>
          </a:xfrm>
          <a:prstGeom prst="roundRect">
            <a:avLst>
              <a:gd name="adj" fmla="val 50000"/>
            </a:avLst>
          </a:prstGeom>
          <a:solidFill>
            <a:schemeClr val="accent5">
              <a:lumMod val="75000"/>
              <a:alpha val="30196"/>
            </a:schemeClr>
          </a:solidFill>
          <a:ln w="9525" cap="flat" cmpd="sng" algn="ctr">
            <a:solidFill>
              <a:schemeClr val="accent5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6FA916E-D250-492D-91A6-8094D0DBF3B2}"/>
              </a:ext>
            </a:extLst>
          </p:cNvPr>
          <p:cNvSpPr/>
          <p:nvPr/>
        </p:nvSpPr>
        <p:spPr bwMode="auto">
          <a:xfrm>
            <a:off x="4343400" y="4191001"/>
            <a:ext cx="2057400" cy="330176"/>
          </a:xfrm>
          <a:prstGeom prst="roundRect">
            <a:avLst/>
          </a:prstGeom>
          <a:solidFill>
            <a:srgbClr val="ADADFF">
              <a:alpha val="30196"/>
            </a:srgbClr>
          </a:solidFill>
          <a:ln w="9525" cap="flat" cmpd="sng" algn="ctr">
            <a:solidFill>
              <a:schemeClr val="bg1">
                <a:lumMod val="20000"/>
                <a:lumOff val="8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FBA81CD-D61C-4DF4-9F42-CE6DA3098C95}"/>
              </a:ext>
            </a:extLst>
          </p:cNvPr>
          <p:cNvSpPr/>
          <p:nvPr/>
        </p:nvSpPr>
        <p:spPr bwMode="auto">
          <a:xfrm>
            <a:off x="4381500" y="5441720"/>
            <a:ext cx="3276600" cy="330174"/>
          </a:xfrm>
          <a:prstGeom prst="roundRect">
            <a:avLst/>
          </a:prstGeom>
          <a:solidFill>
            <a:srgbClr val="ADADFF">
              <a:alpha val="30196"/>
            </a:srgbClr>
          </a:solidFill>
          <a:ln w="9525" cap="flat" cmpd="sng" algn="ctr">
            <a:solidFill>
              <a:schemeClr val="bg1">
                <a:lumMod val="20000"/>
                <a:lumOff val="8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43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5" grpId="0" animBg="1"/>
      <p:bldP spid="2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E5930-EBED-4573-8AC8-299169426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817" y="381000"/>
            <a:ext cx="7772400" cy="1143000"/>
          </a:xfrm>
        </p:spPr>
        <p:txBody>
          <a:bodyPr/>
          <a:lstStyle/>
          <a:p>
            <a:r>
              <a:rPr lang="en-US" dirty="0"/>
              <a:t>Console Output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579C3-6DAB-4E68-83FA-812AB5F1C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50DF52-9922-407F-9E00-1CFCDE5ED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1B5AE0-1241-477D-9135-5E0BB760E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32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66B345-5C7C-497A-A95F-F35339B59F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074" r="45000" b="12963"/>
          <a:stretch/>
        </p:blipFill>
        <p:spPr>
          <a:xfrm>
            <a:off x="730817" y="1828800"/>
            <a:ext cx="7717223" cy="339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708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16DA2-FB20-48E5-898A-65F07E34A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28410"/>
            <a:ext cx="7772400" cy="1143000"/>
          </a:xfrm>
        </p:spPr>
        <p:txBody>
          <a:bodyPr/>
          <a:lstStyle/>
          <a:p>
            <a:r>
              <a:rPr lang="en-US" dirty="0"/>
              <a:t>Tracer Aspect – Version 2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0A0032-E250-405C-A401-89F49F974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E3A9E-A91F-4456-AB6E-E6EBCE9AE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D0902F-83CF-440E-80DE-922400073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33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A83A0F-2767-4DFD-8A39-E08D4940EE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" t="12963" r="19167" b="14444"/>
          <a:stretch/>
        </p:blipFill>
        <p:spPr>
          <a:xfrm>
            <a:off x="685799" y="1562100"/>
            <a:ext cx="8137071" cy="438150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ADC36D-E801-43C1-88F0-A8BB234A8537}"/>
              </a:ext>
            </a:extLst>
          </p:cNvPr>
          <p:cNvSpPr/>
          <p:nvPr/>
        </p:nvSpPr>
        <p:spPr bwMode="auto">
          <a:xfrm>
            <a:off x="914400" y="2438400"/>
            <a:ext cx="4419600" cy="6858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6BCD538-8A69-466B-BE10-F1385E6E2715}"/>
              </a:ext>
            </a:extLst>
          </p:cNvPr>
          <p:cNvSpPr/>
          <p:nvPr/>
        </p:nvSpPr>
        <p:spPr bwMode="auto">
          <a:xfrm>
            <a:off x="4403271" y="3733800"/>
            <a:ext cx="4419599" cy="5334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EC63563-18B4-4CC4-A122-2033C7B7D41A}"/>
              </a:ext>
            </a:extLst>
          </p:cNvPr>
          <p:cNvSpPr/>
          <p:nvPr/>
        </p:nvSpPr>
        <p:spPr bwMode="auto">
          <a:xfrm>
            <a:off x="4403270" y="4772660"/>
            <a:ext cx="4419599" cy="533400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856DF5-C394-4489-9A91-9FF950CD5262}"/>
              </a:ext>
            </a:extLst>
          </p:cNvPr>
          <p:cNvSpPr txBox="1"/>
          <p:nvPr/>
        </p:nvSpPr>
        <p:spPr>
          <a:xfrm>
            <a:off x="5406310" y="2351157"/>
            <a:ext cx="33442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“Match any function in class</a:t>
            </a:r>
          </a:p>
          <a:p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 err="1">
                <a:solidFill>
                  <a:srgbClr val="FF0000"/>
                </a:solidFill>
              </a:rPr>
              <a:t>Func</a:t>
            </a:r>
            <a:r>
              <a:rPr lang="en-US" sz="2000" dirty="0">
                <a:solidFill>
                  <a:srgbClr val="FF0000"/>
                </a:solidFill>
              </a:rPr>
              <a:t> of type int </a:t>
            </a:r>
            <a:r>
              <a:rPr lang="en-US" sz="2000" dirty="0">
                <a:solidFill>
                  <a:srgbClr val="FF0000"/>
                </a:solidFill>
                <a:sym typeface="Wingdings" panose="05000000000000000000" pitchFamily="2" charset="2"/>
              </a:rPr>
              <a:t> int”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991F0B-BB4F-4810-81E7-77E050E6B2A3}"/>
              </a:ext>
            </a:extLst>
          </p:cNvPr>
          <p:cNvSpPr txBox="1"/>
          <p:nvPr/>
        </p:nvSpPr>
        <p:spPr>
          <a:xfrm>
            <a:off x="5085952" y="3321595"/>
            <a:ext cx="30542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“get the function’s name”</a:t>
            </a:r>
          </a:p>
        </p:txBody>
      </p:sp>
    </p:spTree>
    <p:extLst>
      <p:ext uri="{BB962C8B-B14F-4D97-AF65-F5344CB8AC3E}">
        <p14:creationId xmlns:p14="http://schemas.microsoft.com/office/powerpoint/2010/main" val="373863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43A8B9-04AB-4E10-A979-524E1A04D2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67" t="11941" r="41667" b="8519"/>
          <a:stretch/>
        </p:blipFill>
        <p:spPr>
          <a:xfrm>
            <a:off x="1109980" y="1371600"/>
            <a:ext cx="6451600" cy="53290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116DA2-FB20-48E5-898A-65F07E34A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80" y="228600"/>
            <a:ext cx="7772400" cy="1143000"/>
          </a:xfrm>
        </p:spPr>
        <p:txBody>
          <a:bodyPr/>
          <a:lstStyle/>
          <a:p>
            <a:r>
              <a:rPr lang="en-US" dirty="0"/>
              <a:t>Tracer Aspect – Version 3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0A0032-E250-405C-A401-89F49F974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AE3A9E-A91F-4456-AB6E-E6EBCE9AE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D0902F-83CF-440E-80DE-922400073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34</a:t>
            </a:fld>
            <a:endParaRPr lang="en-US" alt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ADC36D-E801-43C1-88F0-A8BB234A8537}"/>
              </a:ext>
            </a:extLst>
          </p:cNvPr>
          <p:cNvSpPr/>
          <p:nvPr/>
        </p:nvSpPr>
        <p:spPr bwMode="auto">
          <a:xfrm>
            <a:off x="1557020" y="1993178"/>
            <a:ext cx="5791200" cy="24280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6BCD538-8A69-466B-BE10-F1385E6E2715}"/>
              </a:ext>
            </a:extLst>
          </p:cNvPr>
          <p:cNvSpPr/>
          <p:nvPr/>
        </p:nvSpPr>
        <p:spPr bwMode="auto">
          <a:xfrm>
            <a:off x="2057399" y="3201439"/>
            <a:ext cx="3657601" cy="24280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856DF5-C394-4489-9A91-9FF950CD5262}"/>
              </a:ext>
            </a:extLst>
          </p:cNvPr>
          <p:cNvSpPr txBox="1"/>
          <p:nvPr/>
        </p:nvSpPr>
        <p:spPr>
          <a:xfrm>
            <a:off x="3812221" y="1619802"/>
            <a:ext cx="4155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“Match any function in class </a:t>
            </a:r>
            <a:r>
              <a:rPr lang="en-US" sz="1800" dirty="0" err="1">
                <a:solidFill>
                  <a:srgbClr val="FF0000"/>
                </a:solidFill>
              </a:rPr>
              <a:t>Func</a:t>
            </a:r>
            <a:r>
              <a:rPr lang="en-US" sz="1800" dirty="0">
                <a:solidFill>
                  <a:srgbClr val="FF0000"/>
                </a:solidFill>
              </a:rPr>
              <a:t>"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CC37EC0-CE27-453A-B605-E48E139C97F7}"/>
              </a:ext>
            </a:extLst>
          </p:cNvPr>
          <p:cNvSpPr/>
          <p:nvPr/>
        </p:nvSpPr>
        <p:spPr bwMode="auto">
          <a:xfrm>
            <a:off x="1638300" y="4024788"/>
            <a:ext cx="3467100" cy="242801"/>
          </a:xfrm>
          <a:prstGeom prst="round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1AD7AD-94CB-4F52-A545-C7FFD50C69EC}"/>
              </a:ext>
            </a:extLst>
          </p:cNvPr>
          <p:cNvSpPr txBox="1"/>
          <p:nvPr/>
        </p:nvSpPr>
        <p:spPr>
          <a:xfrm>
            <a:off x="5663740" y="3378979"/>
            <a:ext cx="15090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“get all the</a:t>
            </a:r>
          </a:p>
          <a:p>
            <a:r>
              <a:rPr lang="en-US" sz="2000" dirty="0">
                <a:solidFill>
                  <a:srgbClr val="FF0000"/>
                </a:solidFill>
              </a:rPr>
              <a:t>arguments”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B52E08A-864E-4383-B6C3-F020F9D4D75C}"/>
              </a:ext>
            </a:extLst>
          </p:cNvPr>
          <p:cNvSpPr/>
          <p:nvPr/>
        </p:nvSpPr>
        <p:spPr bwMode="auto">
          <a:xfrm>
            <a:off x="4191000" y="4800600"/>
            <a:ext cx="1524000" cy="304800"/>
          </a:xfrm>
          <a:prstGeom prst="roundRect">
            <a:avLst/>
          </a:prstGeom>
          <a:solidFill>
            <a:srgbClr val="FFAE0D">
              <a:alpha val="30196"/>
            </a:srgbClr>
          </a:solidFill>
          <a:ln w="9525" cap="flat" cmpd="sng" algn="ctr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8318C3-D644-4580-AE67-DB458C2FDB8F}"/>
              </a:ext>
            </a:extLst>
          </p:cNvPr>
          <p:cNvSpPr txBox="1"/>
          <p:nvPr/>
        </p:nvSpPr>
        <p:spPr>
          <a:xfrm flipH="1">
            <a:off x="5836919" y="4470737"/>
            <a:ext cx="13358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All </a:t>
            </a:r>
            <a:r>
              <a:rPr lang="en-US" sz="2000" dirty="0" err="1">
                <a:solidFill>
                  <a:srgbClr val="FF0000"/>
                </a:solidFill>
              </a:rPr>
              <a:t>args</a:t>
            </a:r>
            <a:r>
              <a:rPr lang="en-US" sz="2000" dirty="0">
                <a:solidFill>
                  <a:srgbClr val="FF0000"/>
                </a:solidFill>
              </a:rPr>
              <a:t> assumed of type int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3FD0447-ED98-4197-849E-D1105474E50E}"/>
              </a:ext>
            </a:extLst>
          </p:cNvPr>
          <p:cNvSpPr txBox="1"/>
          <p:nvPr/>
        </p:nvSpPr>
        <p:spPr>
          <a:xfrm flipH="1">
            <a:off x="3124200" y="5950553"/>
            <a:ext cx="289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result also of type int</a:t>
            </a:r>
          </a:p>
        </p:txBody>
      </p:sp>
    </p:spTree>
    <p:extLst>
      <p:ext uri="{BB962C8B-B14F-4D97-AF65-F5344CB8AC3E}">
        <p14:creationId xmlns:p14="http://schemas.microsoft.com/office/powerpoint/2010/main" val="168618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6" grpId="0" animBg="1"/>
      <p:bldP spid="17" grpId="0"/>
      <p:bldP spid="1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694F2-F9A3-4144-B515-B0AC38901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160"/>
            <a:ext cx="7772400" cy="1143000"/>
          </a:xfrm>
        </p:spPr>
        <p:txBody>
          <a:bodyPr/>
          <a:lstStyle/>
          <a:p>
            <a:r>
              <a:rPr lang="en-US" dirty="0"/>
              <a:t>Console Output – Version 3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AE9536-FB1E-40C4-88D3-E70F8DCBA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0F4BD3-CB79-41DF-9A86-4D09E5823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7A62D7-0FA5-49CD-A0FE-936645E89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35</a:t>
            </a:fld>
            <a:endParaRPr lang="en-US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7011A8-7B7C-4F8D-81F3-46D97601FE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19" r="55000" b="8519"/>
          <a:stretch/>
        </p:blipFill>
        <p:spPr>
          <a:xfrm>
            <a:off x="1905000" y="1264356"/>
            <a:ext cx="4953000" cy="513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5558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791A18D-3F61-4500-9AE3-32CDDACA81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1" t="12280" r="41666" b="10055"/>
          <a:stretch/>
        </p:blipFill>
        <p:spPr>
          <a:xfrm>
            <a:off x="1428750" y="1029596"/>
            <a:ext cx="6362700" cy="521180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B5D97-0C1C-48A3-AAB7-C723C17BE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D109A-A736-4CFF-BA67-EC55539FF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51880" y="61722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4CE76-048C-4172-BD8E-F68ECD32C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199F156-9612-43DC-A8C2-B2D91928E278}" type="slidenum">
              <a:rPr lang="en-US" altLang="en-US" smtClean="0"/>
              <a:pPr>
                <a:defRPr/>
              </a:pPr>
              <a:t>36</a:t>
            </a:fld>
            <a:endParaRPr lang="en-US" altLang="en-US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42B232C-5216-44BE-93FD-9B5B8C38E5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49580" y="-88599"/>
            <a:ext cx="8244840" cy="1143000"/>
          </a:xfrm>
        </p:spPr>
        <p:txBody>
          <a:bodyPr/>
          <a:lstStyle/>
          <a:p>
            <a:r>
              <a:rPr lang="en-US" altLang="en-US" dirty="0"/>
              <a:t>Example 3: Contracts 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3F0E994-6EA2-4313-9DEA-6416B490776A}"/>
              </a:ext>
            </a:extLst>
          </p:cNvPr>
          <p:cNvSpPr/>
          <p:nvPr/>
        </p:nvSpPr>
        <p:spPr bwMode="auto">
          <a:xfrm>
            <a:off x="1905000" y="1283001"/>
            <a:ext cx="3581400" cy="850599"/>
          </a:xfrm>
          <a:prstGeom prst="roundRect">
            <a:avLst/>
          </a:prstGeom>
          <a:noFill/>
          <a:ln w="19050" cap="flat" cmpd="sng" algn="ctr">
            <a:solidFill>
              <a:schemeClr val="bg1">
                <a:lumMod val="60000"/>
                <a:lumOff val="4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37FE7AC-EBD6-4289-BB19-F7DA03A51B45}"/>
              </a:ext>
            </a:extLst>
          </p:cNvPr>
          <p:cNvSpPr/>
          <p:nvPr/>
        </p:nvSpPr>
        <p:spPr bwMode="auto">
          <a:xfrm>
            <a:off x="1981200" y="3697940"/>
            <a:ext cx="5064760" cy="517667"/>
          </a:xfrm>
          <a:prstGeom prst="roundRect">
            <a:avLst/>
          </a:prstGeom>
          <a:noFill/>
          <a:ln w="19050" cap="flat" cmpd="sng" algn="ctr">
            <a:solidFill>
              <a:schemeClr val="bg1">
                <a:lumMod val="60000"/>
                <a:lumOff val="4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3E73F5F-19AF-4A56-9EAF-939F696199E0}"/>
              </a:ext>
            </a:extLst>
          </p:cNvPr>
          <p:cNvSpPr/>
          <p:nvPr/>
        </p:nvSpPr>
        <p:spPr bwMode="auto">
          <a:xfrm>
            <a:off x="1600200" y="4876800"/>
            <a:ext cx="4419600" cy="1143000"/>
          </a:xfrm>
          <a:prstGeom prst="roundRect">
            <a:avLst/>
          </a:prstGeom>
          <a:noFill/>
          <a:ln w="19050" cap="flat" cmpd="sng" algn="ctr">
            <a:solidFill>
              <a:schemeClr val="bg1">
                <a:lumMod val="60000"/>
                <a:lumOff val="4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DEA371-3AE5-42DD-91D9-C68AFDA544FD}"/>
              </a:ext>
            </a:extLst>
          </p:cNvPr>
          <p:cNvSpPr/>
          <p:nvPr/>
        </p:nvSpPr>
        <p:spPr bwMode="auto">
          <a:xfrm>
            <a:off x="6085840" y="2936240"/>
            <a:ext cx="619760" cy="904240"/>
          </a:xfrm>
          <a:custGeom>
            <a:avLst/>
            <a:gdLst>
              <a:gd name="connsiteX0" fmla="*/ 0 w 619760"/>
              <a:gd name="connsiteY0" fmla="*/ 904240 h 904240"/>
              <a:gd name="connsiteX1" fmla="*/ 193040 w 619760"/>
              <a:gd name="connsiteY1" fmla="*/ 406400 h 904240"/>
              <a:gd name="connsiteX2" fmla="*/ 619760 w 619760"/>
              <a:gd name="connsiteY2" fmla="*/ 0 h 904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19760" h="904240">
                <a:moveTo>
                  <a:pt x="0" y="904240"/>
                </a:moveTo>
                <a:cubicBezTo>
                  <a:pt x="44873" y="730673"/>
                  <a:pt x="89747" y="557107"/>
                  <a:pt x="193040" y="406400"/>
                </a:cubicBezTo>
                <a:cubicBezTo>
                  <a:pt x="296333" y="255693"/>
                  <a:pt x="458046" y="127846"/>
                  <a:pt x="619760" y="0"/>
                </a:cubicBez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59B652-536B-4D9E-8A53-9A48A767538A}"/>
              </a:ext>
            </a:extLst>
          </p:cNvPr>
          <p:cNvSpPr txBox="1"/>
          <p:nvPr/>
        </p:nvSpPr>
        <p:spPr>
          <a:xfrm>
            <a:off x="4610100" y="2224669"/>
            <a:ext cx="2819400" cy="13849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Can we separate </a:t>
            </a:r>
          </a:p>
          <a:p>
            <a:r>
              <a:rPr lang="en-US" dirty="0" err="1">
                <a:solidFill>
                  <a:srgbClr val="FF0000"/>
                </a:solidFill>
              </a:rPr>
              <a:t>gcd</a:t>
            </a:r>
            <a:r>
              <a:rPr lang="en-US" dirty="0">
                <a:solidFill>
                  <a:srgbClr val="FF0000"/>
                </a:solidFill>
              </a:rPr>
              <a:t> code from contract code?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AFEBC1-552F-4196-8328-8EB7105D4413}"/>
              </a:ext>
            </a:extLst>
          </p:cNvPr>
          <p:cNvSpPr/>
          <p:nvPr/>
        </p:nvSpPr>
        <p:spPr>
          <a:xfrm>
            <a:off x="6235223" y="5450322"/>
            <a:ext cx="1460977" cy="707886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altLang="en-US" sz="2000" dirty="0">
                <a:solidFill>
                  <a:srgbClr val="FF0000"/>
                </a:solidFill>
              </a:rPr>
              <a:t>Lecture 19 </a:t>
            </a:r>
          </a:p>
          <a:p>
            <a:r>
              <a:rPr lang="en-US" altLang="en-US" sz="2000" dirty="0">
                <a:solidFill>
                  <a:srgbClr val="FF0000"/>
                </a:solidFill>
              </a:rPr>
              <a:t>  slide #9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3848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E7DF5-B3D1-43E4-96FB-A6E52FD1B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925" y="385127"/>
            <a:ext cx="7772400" cy="1143000"/>
          </a:xfrm>
        </p:spPr>
        <p:txBody>
          <a:bodyPr/>
          <a:lstStyle/>
          <a:p>
            <a:r>
              <a:rPr lang="en-US" dirty="0"/>
              <a:t>Contracts as Aspects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733040-20D8-4045-8788-D3FE94111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A7430D-22C5-405E-B6BE-890627C0A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6295FD-757F-40E6-84EF-16172D0D6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BDC7932-7A54-42BC-9DF0-E32EF376545F}" type="slidenum">
              <a:rPr lang="en-US" altLang="en-US" smtClean="0"/>
              <a:pPr>
                <a:defRPr/>
              </a:pPr>
              <a:t>37</a:t>
            </a:fld>
            <a:endParaRPr lang="en-US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C4B7C5-F9E3-42CE-9C51-919C3674B7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55"/>
          <a:stretch/>
        </p:blipFill>
        <p:spPr>
          <a:xfrm>
            <a:off x="685800" y="1610360"/>
            <a:ext cx="8077200" cy="429101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10DD34C-02A3-4E83-A059-104340CE58E2}"/>
              </a:ext>
            </a:extLst>
          </p:cNvPr>
          <p:cNvSpPr txBox="1"/>
          <p:nvPr/>
        </p:nvSpPr>
        <p:spPr>
          <a:xfrm>
            <a:off x="946069" y="4191000"/>
            <a:ext cx="1519968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GCD code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7B4DEA0-A605-4BDF-868D-F49F398C194D}"/>
              </a:ext>
            </a:extLst>
          </p:cNvPr>
          <p:cNvSpPr/>
          <p:nvPr/>
        </p:nvSpPr>
        <p:spPr bwMode="auto">
          <a:xfrm>
            <a:off x="3505200" y="4074055"/>
            <a:ext cx="2365209" cy="1185492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E54756-1A53-4ED6-8EB7-DA72FF3EA07F}"/>
              </a:ext>
            </a:extLst>
          </p:cNvPr>
          <p:cNvSpPr txBox="1"/>
          <p:nvPr/>
        </p:nvSpPr>
        <p:spPr>
          <a:xfrm>
            <a:off x="4114800" y="2126030"/>
            <a:ext cx="1755609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GCD aspect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DB64643-9B22-4407-91A0-8616CFED2704}"/>
              </a:ext>
            </a:extLst>
          </p:cNvPr>
          <p:cNvSpPr/>
          <p:nvPr/>
        </p:nvSpPr>
        <p:spPr bwMode="auto">
          <a:xfrm>
            <a:off x="3505200" y="2725882"/>
            <a:ext cx="609600" cy="220745"/>
          </a:xfrm>
          <a:prstGeom prst="roundRect">
            <a:avLst/>
          </a:prstGeom>
          <a:noFill/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05F60F9D-6698-4C3D-836F-25564365C9ED}"/>
              </a:ext>
            </a:extLst>
          </p:cNvPr>
          <p:cNvSpPr/>
          <p:nvPr/>
        </p:nvSpPr>
        <p:spPr bwMode="auto">
          <a:xfrm>
            <a:off x="3418609" y="3307081"/>
            <a:ext cx="152400" cy="448786"/>
          </a:xfrm>
          <a:prstGeom prst="leftBrace">
            <a:avLst/>
          </a:prstGeom>
          <a:noFill/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AC25A140-B40D-4479-8CA2-D8CD8396AF18}"/>
              </a:ext>
            </a:extLst>
          </p:cNvPr>
          <p:cNvSpPr/>
          <p:nvPr/>
        </p:nvSpPr>
        <p:spPr bwMode="auto">
          <a:xfrm>
            <a:off x="3418600" y="3769489"/>
            <a:ext cx="152400" cy="304566"/>
          </a:xfrm>
          <a:prstGeom prst="leftBrace">
            <a:avLst/>
          </a:prstGeom>
          <a:noFill/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6BDCDD-95CA-4BEE-B9EB-E004CC83B708}"/>
              </a:ext>
            </a:extLst>
          </p:cNvPr>
          <p:cNvSpPr txBox="1"/>
          <p:nvPr/>
        </p:nvSpPr>
        <p:spPr>
          <a:xfrm>
            <a:off x="3657938" y="5259547"/>
            <a:ext cx="2059731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Contract code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ED79BBB-3C66-4797-AAB9-C61EAB9D6523}"/>
              </a:ext>
            </a:extLst>
          </p:cNvPr>
          <p:cNvCxnSpPr/>
          <p:nvPr/>
        </p:nvCxnSpPr>
        <p:spPr bwMode="auto">
          <a:xfrm>
            <a:off x="3571000" y="3124200"/>
            <a:ext cx="1458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789150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6B90FC9-2D4D-4344-8F92-107B50F225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137160"/>
            <a:ext cx="7772400" cy="1143000"/>
          </a:xfrm>
        </p:spPr>
        <p:txBody>
          <a:bodyPr/>
          <a:lstStyle/>
          <a:p>
            <a:r>
              <a:rPr lang="en-US" altLang="en-US" dirty="0"/>
              <a:t>Inheritance Policy</a:t>
            </a:r>
          </a:p>
        </p:txBody>
      </p:sp>
      <p:sp>
        <p:nvSpPr>
          <p:cNvPr id="728067" name="Rectangle 3">
            <a:extLst>
              <a:ext uri="{FF2B5EF4-FFF2-40B4-BE49-F238E27FC236}">
                <a16:creationId xmlns:a16="http://schemas.microsoft.com/office/drawing/2014/main" id="{01609338-CC3B-4D6C-B6DA-C6BC48D8EB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50838" y="1424940"/>
            <a:ext cx="8564562" cy="4747260"/>
          </a:xfrm>
          <a:ln>
            <a:solidFill>
              <a:schemeClr val="tx1">
                <a:lumMod val="85000"/>
              </a:schemeClr>
            </a:solidFill>
          </a:ln>
        </p:spPr>
        <p:txBody>
          <a:bodyPr/>
          <a:lstStyle/>
          <a:p>
            <a:pPr>
              <a:defRPr/>
            </a:pPr>
            <a:r>
              <a:rPr lang="en-US" sz="2400" dirty="0"/>
              <a:t>When a sub-class method </a:t>
            </a:r>
            <a:r>
              <a:rPr lang="en-US" sz="2400" dirty="0">
                <a:solidFill>
                  <a:srgbClr val="FFFF00"/>
                </a:solidFill>
              </a:rPr>
              <a:t>over-rides </a:t>
            </a:r>
            <a:r>
              <a:rPr lang="en-US" sz="2400" dirty="0"/>
              <a:t>a super-class method the </a:t>
            </a:r>
            <a:r>
              <a:rPr lang="en-US" sz="2400" dirty="0">
                <a:solidFill>
                  <a:srgbClr val="00FF00"/>
                </a:solidFill>
              </a:rPr>
              <a:t>sub-class pre-condition</a:t>
            </a:r>
            <a:r>
              <a:rPr lang="en-US" sz="2400" dirty="0">
                <a:solidFill>
                  <a:srgbClr val="FF33CC"/>
                </a:solidFill>
              </a:rPr>
              <a:t> </a:t>
            </a:r>
            <a:r>
              <a:rPr lang="en-US" sz="2400" dirty="0"/>
              <a:t>is </a:t>
            </a:r>
            <a:r>
              <a:rPr lang="en-US" sz="2400" dirty="0">
                <a:solidFill>
                  <a:srgbClr val="FFC000"/>
                </a:solidFill>
              </a:rPr>
              <a:t>automatically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C000"/>
                </a:solidFill>
              </a:rPr>
              <a:t>combined</a:t>
            </a:r>
            <a:r>
              <a:rPr lang="en-US" sz="2400" dirty="0"/>
              <a:t> with the </a:t>
            </a:r>
            <a:r>
              <a:rPr lang="en-US" sz="2400" dirty="0">
                <a:solidFill>
                  <a:srgbClr val="00FF00"/>
                </a:solidFill>
              </a:rPr>
              <a:t>super-class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FF00"/>
                </a:solidFill>
              </a:rPr>
              <a:t>pre-condition</a:t>
            </a:r>
            <a:r>
              <a:rPr lang="en-US" sz="2400" dirty="0"/>
              <a:t> using </a:t>
            </a:r>
            <a:r>
              <a:rPr lang="en-US" sz="2400" dirty="0">
                <a:solidFill>
                  <a:srgbClr val="FF33CC"/>
                </a:solidFill>
              </a:rPr>
              <a:t>disjunction (||)</a:t>
            </a:r>
            <a:r>
              <a:rPr lang="en-US" sz="2400" dirty="0"/>
              <a:t>.</a:t>
            </a:r>
          </a:p>
          <a:p>
            <a:pPr>
              <a:defRPr/>
            </a:pPr>
            <a:endParaRPr lang="en-US" dirty="0">
              <a:solidFill>
                <a:srgbClr val="00FF00"/>
              </a:solidFill>
            </a:endParaRPr>
          </a:p>
          <a:p>
            <a:pPr>
              <a:defRPr/>
            </a:pPr>
            <a:r>
              <a:rPr lang="en-US" sz="2400" dirty="0"/>
              <a:t>When a sub-class method </a:t>
            </a:r>
            <a:r>
              <a:rPr lang="en-US" sz="2400" dirty="0">
                <a:solidFill>
                  <a:srgbClr val="FFFF00"/>
                </a:solidFill>
              </a:rPr>
              <a:t>over-rides </a:t>
            </a:r>
            <a:r>
              <a:rPr lang="en-US" sz="2400" dirty="0"/>
              <a:t>a super-class method the </a:t>
            </a:r>
            <a:r>
              <a:rPr lang="en-US" sz="2400" dirty="0">
                <a:solidFill>
                  <a:srgbClr val="66CCFF"/>
                </a:solidFill>
              </a:rPr>
              <a:t>sub-class post-condition </a:t>
            </a:r>
            <a:r>
              <a:rPr lang="en-US" sz="2400" dirty="0"/>
              <a:t>is </a:t>
            </a:r>
            <a:r>
              <a:rPr lang="en-US" sz="2400" dirty="0">
                <a:solidFill>
                  <a:srgbClr val="FFC000"/>
                </a:solidFill>
              </a:rPr>
              <a:t>automatically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C000"/>
                </a:solidFill>
              </a:rPr>
              <a:t>combined</a:t>
            </a:r>
            <a:r>
              <a:rPr lang="en-US" sz="2400" dirty="0"/>
              <a:t> with the</a:t>
            </a:r>
            <a:r>
              <a:rPr lang="en-US" sz="2400" dirty="0">
                <a:solidFill>
                  <a:srgbClr val="66CCFF"/>
                </a:solidFill>
              </a:rPr>
              <a:t> super-class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66CCFF"/>
                </a:solidFill>
              </a:rPr>
              <a:t>post-condition </a:t>
            </a:r>
            <a:r>
              <a:rPr lang="en-US" sz="2400" dirty="0"/>
              <a:t>using </a:t>
            </a:r>
            <a:r>
              <a:rPr lang="en-US" sz="2400" dirty="0">
                <a:solidFill>
                  <a:srgbClr val="FF33CC"/>
                </a:solidFill>
              </a:rPr>
              <a:t>conjunction (&amp;&amp;)</a:t>
            </a:r>
            <a:r>
              <a:rPr lang="en-US" sz="2400" dirty="0"/>
              <a:t>.</a:t>
            </a:r>
          </a:p>
          <a:p>
            <a:pPr marL="0" indent="0">
              <a:buFontTx/>
              <a:buNone/>
              <a:defRPr/>
            </a:pPr>
            <a:endParaRPr lang="en-US" sz="2400" dirty="0">
              <a:solidFill>
                <a:srgbClr val="66CCFF"/>
              </a:solidFill>
            </a:endParaRPr>
          </a:p>
          <a:p>
            <a:pPr>
              <a:defRPr/>
            </a:pPr>
            <a:r>
              <a:rPr lang="en-US" sz="2400" dirty="0"/>
              <a:t>Also, the </a:t>
            </a:r>
            <a:r>
              <a:rPr lang="en-US" sz="2400" dirty="0">
                <a:solidFill>
                  <a:srgbClr val="FF33CC"/>
                </a:solidFill>
              </a:rPr>
              <a:t>invariants </a:t>
            </a:r>
            <a:r>
              <a:rPr lang="en-US" sz="2400" dirty="0"/>
              <a:t>of the super-class are inherited by the sub-classes; invariants are </a:t>
            </a:r>
            <a:r>
              <a:rPr lang="en-US" sz="2400" dirty="0">
                <a:solidFill>
                  <a:srgbClr val="FFC000"/>
                </a:solidFill>
              </a:rPr>
              <a:t>automatically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C000"/>
                </a:solidFill>
              </a:rPr>
              <a:t>combined</a:t>
            </a:r>
            <a:r>
              <a:rPr lang="en-US" sz="2400" dirty="0"/>
              <a:t> by </a:t>
            </a:r>
            <a:r>
              <a:rPr lang="en-US" sz="2400" dirty="0">
                <a:solidFill>
                  <a:srgbClr val="FF33CC"/>
                </a:solidFill>
              </a:rPr>
              <a:t>conjunction (&amp;&amp;)</a:t>
            </a:r>
            <a:r>
              <a:rPr lang="en-US" sz="2400" dirty="0"/>
              <a:t>.</a:t>
            </a:r>
          </a:p>
          <a:p>
            <a:pPr>
              <a:defRPr/>
            </a:pPr>
            <a:endParaRPr lang="en-US" sz="2400" dirty="0"/>
          </a:p>
        </p:txBody>
      </p:sp>
      <p:sp>
        <p:nvSpPr>
          <p:cNvPr id="25604" name="Slide Number Placeholder 1">
            <a:extLst>
              <a:ext uri="{FF2B5EF4-FFF2-40B4-BE49-F238E27FC236}">
                <a16:creationId xmlns:a16="http://schemas.microsoft.com/office/drawing/2014/main" id="{78D49759-ADA0-4992-8A26-6B32E3E9E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3F3CD40-B542-4DFF-B7AB-5F994489346A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/>
          </a:p>
        </p:txBody>
      </p:sp>
      <p:sp>
        <p:nvSpPr>
          <p:cNvPr id="25605" name="Date Placeholder 1">
            <a:extLst>
              <a:ext uri="{FF2B5EF4-FFF2-40B4-BE49-F238E27FC236}">
                <a16:creationId xmlns:a16="http://schemas.microsoft.com/office/drawing/2014/main" id="{E280202E-DD33-4EE9-A026-C95066D71447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25606" name="Footer Placeholder 2">
            <a:extLst>
              <a:ext uri="{FF2B5EF4-FFF2-40B4-BE49-F238E27FC236}">
                <a16:creationId xmlns:a16="http://schemas.microsoft.com/office/drawing/2014/main" id="{75034342-4A59-41D0-B12C-D6B5F2A55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173B6-BDF1-426B-A505-2F4EE943C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381000"/>
            <a:ext cx="7772400" cy="1143000"/>
          </a:xfrm>
        </p:spPr>
        <p:txBody>
          <a:bodyPr/>
          <a:lstStyle/>
          <a:p>
            <a:r>
              <a:rPr lang="en-US" dirty="0"/>
              <a:t>Clarification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226A6-4088-4D10-9039-5C4D724D3D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0" y="1813560"/>
            <a:ext cx="8153400" cy="3444240"/>
          </a:xfrm>
          <a:ln>
            <a:solidFill>
              <a:srgbClr val="66CCFF"/>
            </a:solidFill>
          </a:ln>
        </p:spPr>
        <p:txBody>
          <a:bodyPr/>
          <a:lstStyle/>
          <a:p>
            <a:r>
              <a:rPr lang="en-US" sz="2800" dirty="0"/>
              <a:t>When a </a:t>
            </a:r>
            <a:r>
              <a:rPr lang="en-US" sz="2800" dirty="0">
                <a:solidFill>
                  <a:srgbClr val="FFFF00"/>
                </a:solidFill>
              </a:rPr>
              <a:t>sub-class method </a:t>
            </a:r>
            <a:r>
              <a:rPr lang="en-US" sz="2800" dirty="0">
                <a:solidFill>
                  <a:srgbClr val="FF00FF"/>
                </a:solidFill>
              </a:rPr>
              <a:t>omits</a:t>
            </a:r>
            <a:r>
              <a:rPr lang="en-US" sz="2800" dirty="0">
                <a:solidFill>
                  <a:srgbClr val="FFFF00"/>
                </a:solidFill>
              </a:rPr>
              <a:t> </a:t>
            </a:r>
            <a:r>
              <a:rPr lang="en-US" sz="2800" dirty="0"/>
              <a:t>a </a:t>
            </a:r>
            <a:r>
              <a:rPr lang="en-US" sz="2800" dirty="0">
                <a:solidFill>
                  <a:srgbClr val="00FF00"/>
                </a:solidFill>
              </a:rPr>
              <a:t>pre-condition</a:t>
            </a:r>
            <a:r>
              <a:rPr lang="en-US" sz="2800" dirty="0"/>
              <a:t> or a </a:t>
            </a:r>
            <a:r>
              <a:rPr lang="en-US" sz="2800" dirty="0">
                <a:solidFill>
                  <a:srgbClr val="66CCFF"/>
                </a:solidFill>
              </a:rPr>
              <a:t>post-condition</a:t>
            </a:r>
            <a:r>
              <a:rPr lang="en-US" sz="2800" dirty="0"/>
              <a:t>, automatically </a:t>
            </a:r>
            <a:r>
              <a:rPr lang="en-US" sz="2800" dirty="0">
                <a:solidFill>
                  <a:srgbClr val="FF66FF"/>
                </a:solidFill>
              </a:rPr>
              <a:t>the condition is taken from a super-class method </a:t>
            </a:r>
            <a:r>
              <a:rPr lang="en-US" sz="2800" dirty="0"/>
              <a:t>if one is explicitly given.</a:t>
            </a:r>
          </a:p>
          <a:p>
            <a:r>
              <a:rPr lang="en-US" sz="2800" dirty="0"/>
              <a:t>In the absence of any explicitly stated condition, the </a:t>
            </a:r>
            <a:r>
              <a:rPr lang="en-US" sz="2800" dirty="0">
                <a:solidFill>
                  <a:srgbClr val="FF00FF"/>
                </a:solidFill>
              </a:rPr>
              <a:t>default condition </a:t>
            </a:r>
            <a:r>
              <a:rPr lang="en-US" sz="2800" dirty="0"/>
              <a:t>for pre-conditions and post-conditions is </a:t>
            </a:r>
            <a:r>
              <a:rPr lang="en-US" sz="2800" dirty="0">
                <a:solidFill>
                  <a:srgbClr val="FF00FF"/>
                </a:solidFill>
              </a:rPr>
              <a:t>true</a:t>
            </a:r>
            <a:r>
              <a:rPr lang="en-US" sz="2800" dirty="0"/>
              <a:t>.</a:t>
            </a:r>
          </a:p>
          <a:p>
            <a:endParaRPr lang="en-US" sz="2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A1C52-2CE8-4479-A693-C022A3AF9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9A615D-F119-4149-9D70-1B6A6CDD4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1676C-2871-4D17-B8B4-05DE405EF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D1AE2A-48DA-481D-82F7-BFC23E56BC43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8185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>
            <a:extLst>
              <a:ext uri="{FF2B5EF4-FFF2-40B4-BE49-F238E27FC236}">
                <a16:creationId xmlns:a16="http://schemas.microsoft.com/office/drawing/2014/main" id="{822EDC13-B9D9-4EF2-A7FF-85F8FFD8B4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7388" y="38100"/>
            <a:ext cx="7772400" cy="1143000"/>
          </a:xfrm>
        </p:spPr>
        <p:txBody>
          <a:bodyPr/>
          <a:lstStyle/>
          <a:p>
            <a:r>
              <a:rPr lang="en-US" altLang="en-US"/>
              <a:t>Example: Overdraft Account</a:t>
            </a:r>
          </a:p>
        </p:txBody>
      </p:sp>
      <p:sp>
        <p:nvSpPr>
          <p:cNvPr id="38915" name="Date Placeholder 3">
            <a:extLst>
              <a:ext uri="{FF2B5EF4-FFF2-40B4-BE49-F238E27FC236}">
                <a16:creationId xmlns:a16="http://schemas.microsoft.com/office/drawing/2014/main" id="{574BDE7B-FFE3-44A4-B112-5773A39CC280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38916" name="Footer Placeholder 4">
            <a:extLst>
              <a:ext uri="{FF2B5EF4-FFF2-40B4-BE49-F238E27FC236}">
                <a16:creationId xmlns:a16="http://schemas.microsoft.com/office/drawing/2014/main" id="{97FF909A-A8AC-4E1A-97AE-7E32EC09A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38917" name="Slide Number Placeholder 5">
            <a:extLst>
              <a:ext uri="{FF2B5EF4-FFF2-40B4-BE49-F238E27FC236}">
                <a16:creationId xmlns:a16="http://schemas.microsoft.com/office/drawing/2014/main" id="{716B4D7B-3C46-4943-B862-B96AEEE5F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CF7B67E-FD3E-4EE9-A7DB-DF8BA5D893A0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 dirty="0"/>
          </a:p>
        </p:txBody>
      </p:sp>
      <p:sp>
        <p:nvSpPr>
          <p:cNvPr id="38918" name="Content Placeholder 2">
            <a:extLst>
              <a:ext uri="{FF2B5EF4-FFF2-40B4-BE49-F238E27FC236}">
                <a16:creationId xmlns:a16="http://schemas.microsoft.com/office/drawing/2014/main" id="{B66C520A-AC79-4A96-A6A3-072FEF59B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95400"/>
            <a:ext cx="5995988" cy="2667000"/>
          </a:xfrm>
          <a:ln>
            <a:solidFill>
              <a:srgbClr val="FFC000"/>
            </a:solidFill>
            <a:miter lim="800000"/>
            <a:headEnd/>
            <a:tailEnd/>
          </a:ln>
        </p:spPr>
        <p:txBody>
          <a:bodyPr/>
          <a:lstStyle/>
          <a:p>
            <a:pPr marL="0" indent="0">
              <a:buFontTx/>
              <a:buNone/>
            </a:pPr>
            <a:r>
              <a:rPr lang="en-US" altLang="en-US" sz="2000" dirty="0">
                <a:solidFill>
                  <a:srgbClr val="FF66FF"/>
                </a:solidFill>
              </a:rPr>
              <a:t>//@invariant </a:t>
            </a:r>
            <a:r>
              <a:rPr lang="en-US" altLang="en-US" sz="2000" dirty="0"/>
              <a:t>balance &gt;= 0</a:t>
            </a:r>
          </a:p>
          <a:p>
            <a:pPr marL="0" indent="0">
              <a:buFontTx/>
              <a:buNone/>
            </a:pPr>
            <a:r>
              <a:rPr lang="en-US" altLang="en-US" sz="2000" dirty="0">
                <a:solidFill>
                  <a:srgbClr val="FFFF00"/>
                </a:solidFill>
              </a:rPr>
              <a:t>class </a:t>
            </a:r>
            <a:r>
              <a:rPr lang="en-US" altLang="en-US" sz="2000" dirty="0">
                <a:solidFill>
                  <a:srgbClr val="66CCFF"/>
                </a:solidFill>
              </a:rPr>
              <a:t>Account</a:t>
            </a:r>
            <a:r>
              <a:rPr lang="en-US" altLang="en-US" sz="2000" dirty="0">
                <a:solidFill>
                  <a:srgbClr val="FFFF00"/>
                </a:solidFill>
              </a:rPr>
              <a:t> </a:t>
            </a:r>
            <a:r>
              <a:rPr lang="en-US" altLang="en-US" sz="2000" dirty="0"/>
              <a:t>{</a:t>
            </a:r>
          </a:p>
          <a:p>
            <a:pPr marL="0" indent="0">
              <a:buFontTx/>
              <a:buNone/>
            </a:pPr>
            <a:r>
              <a:rPr lang="en-US" altLang="en-US" sz="2000" dirty="0"/>
              <a:t>  </a:t>
            </a:r>
            <a:r>
              <a:rPr lang="en-US" altLang="en-US" sz="2000" dirty="0">
                <a:solidFill>
                  <a:srgbClr val="FFC000"/>
                </a:solidFill>
              </a:rPr>
              <a:t>// </a:t>
            </a:r>
            <a:r>
              <a:rPr lang="en-US" altLang="en-US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 assume constructor defined …</a:t>
            </a:r>
          </a:p>
          <a:p>
            <a:pPr marL="0" indent="0">
              <a:buFontTx/>
              <a:buNone/>
            </a:pPr>
            <a:r>
              <a:rPr lang="en-US" altLang="en-US" sz="2000" dirty="0">
                <a:solidFill>
                  <a:srgbClr val="FF66FF"/>
                </a:solidFill>
              </a:rPr>
              <a:t>  //@requires </a:t>
            </a:r>
            <a:r>
              <a:rPr lang="en-US" altLang="en-US" sz="2000" dirty="0"/>
              <a:t>x &gt; 0</a:t>
            </a:r>
          </a:p>
          <a:p>
            <a:pPr marL="0" indent="0">
              <a:buFontTx/>
              <a:buNone/>
            </a:pPr>
            <a:r>
              <a:rPr lang="en-US" altLang="en-US" sz="2000" dirty="0"/>
              <a:t>  </a:t>
            </a:r>
            <a:r>
              <a:rPr lang="en-US" altLang="en-US" sz="2000" dirty="0">
                <a:solidFill>
                  <a:srgbClr val="FFFF00"/>
                </a:solidFill>
              </a:rPr>
              <a:t>void </a:t>
            </a:r>
            <a:r>
              <a:rPr lang="en-US" altLang="en-US" sz="2000" dirty="0"/>
              <a:t>withdraw(</a:t>
            </a:r>
            <a:r>
              <a:rPr lang="en-US" altLang="en-US" sz="2000" dirty="0">
                <a:solidFill>
                  <a:srgbClr val="FFFF00"/>
                </a:solidFill>
              </a:rPr>
              <a:t>int </a:t>
            </a:r>
            <a:r>
              <a:rPr lang="en-US" altLang="en-US" sz="2000" dirty="0"/>
              <a:t>x)  { balance = balance – x; }</a:t>
            </a:r>
          </a:p>
          <a:p>
            <a:pPr marL="0" indent="0">
              <a:buFontTx/>
              <a:buNone/>
            </a:pPr>
            <a:r>
              <a:rPr lang="en-US" altLang="en-US" sz="2000" dirty="0">
                <a:solidFill>
                  <a:srgbClr val="FFFF00"/>
                </a:solidFill>
              </a:rPr>
              <a:t>  int </a:t>
            </a:r>
            <a:r>
              <a:rPr lang="en-US" altLang="en-US" sz="2000" dirty="0"/>
              <a:t>balance;</a:t>
            </a:r>
          </a:p>
          <a:p>
            <a:pPr marL="0" indent="0">
              <a:buFontTx/>
              <a:buNone/>
            </a:pPr>
            <a:r>
              <a:rPr lang="en-US" altLang="en-US" sz="2000" dirty="0"/>
              <a:t>}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AD50A9F-C51D-40AD-8C4C-FA4AC335CE4B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4319588"/>
            <a:ext cx="6057900" cy="1928812"/>
            <a:chOff x="419053" y="3489204"/>
            <a:chExt cx="6057947" cy="1928432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327293C0-83DE-4F05-8870-51CED9360D8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19053" y="3489204"/>
              <a:ext cx="5996035" cy="1928432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Tx/>
                <a:buNone/>
                <a:defRPr/>
              </a:pPr>
              <a:r>
                <a:rPr lang="en-US" altLang="en-US" sz="2000" dirty="0">
                  <a:solidFill>
                    <a:srgbClr val="FF66FF"/>
                  </a:solidFill>
                </a:rPr>
                <a:t>//@invariant </a:t>
              </a:r>
              <a:r>
                <a:rPr lang="en-US" altLang="en-US" sz="2000" dirty="0"/>
                <a:t>balance &gt;= </a:t>
              </a:r>
              <a:r>
                <a:rPr lang="en-US" altLang="en-US" sz="2000" dirty="0">
                  <a:solidFill>
                    <a:srgbClr val="FF0000"/>
                  </a:solidFill>
                </a:rPr>
                <a:t>-1000</a:t>
              </a:r>
              <a:endParaRPr lang="en-US" sz="2000" kern="0" dirty="0">
                <a:solidFill>
                  <a:srgbClr val="FF0000"/>
                </a:solidFill>
              </a:endParaRPr>
            </a:p>
            <a:p>
              <a:pPr marL="0" indent="0">
                <a:buFontTx/>
                <a:buNone/>
                <a:defRPr/>
              </a:pPr>
              <a:r>
                <a:rPr lang="en-US" sz="2000" kern="0" dirty="0"/>
                <a:t>class </a:t>
              </a:r>
              <a:r>
                <a:rPr lang="en-US" sz="2000" kern="0" dirty="0" err="1">
                  <a:solidFill>
                    <a:srgbClr val="66CCFF"/>
                  </a:solidFill>
                </a:rPr>
                <a:t>OD_Account</a:t>
              </a:r>
              <a:r>
                <a:rPr lang="en-US" sz="2000" kern="0" dirty="0"/>
                <a:t> </a:t>
              </a:r>
              <a:r>
                <a:rPr lang="en-US" sz="2000" kern="0" dirty="0">
                  <a:solidFill>
                    <a:srgbClr val="FFFF00"/>
                  </a:solidFill>
                </a:rPr>
                <a:t>extends</a:t>
              </a:r>
              <a:r>
                <a:rPr lang="en-US" sz="2000" kern="0" dirty="0"/>
                <a:t> </a:t>
              </a:r>
              <a:r>
                <a:rPr lang="en-US" sz="2000" kern="0" dirty="0">
                  <a:solidFill>
                    <a:srgbClr val="66CCFF"/>
                  </a:solidFill>
                </a:rPr>
                <a:t>Account</a:t>
              </a:r>
              <a:r>
                <a:rPr lang="en-US" sz="2000" kern="0" dirty="0"/>
                <a:t> {</a:t>
              </a:r>
            </a:p>
            <a:p>
              <a:pPr marL="0" indent="0">
                <a:buFontTx/>
                <a:buNone/>
                <a:defRPr/>
              </a:pPr>
              <a:r>
                <a:rPr lang="en-US" sz="2000" kern="0" dirty="0"/>
                <a:t>  </a:t>
              </a:r>
              <a:r>
                <a:rPr lang="en-US" altLang="en-US" sz="2000" dirty="0">
                  <a:solidFill>
                    <a:srgbClr val="FFC000"/>
                  </a:solidFill>
                </a:rPr>
                <a:t>// </a:t>
              </a:r>
              <a:r>
                <a:rPr lang="en-US" altLang="en-US" sz="2000" i="1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… assume constructor defined …</a:t>
              </a:r>
              <a:endParaRPr lang="en-US" sz="2000" kern="0" dirty="0"/>
            </a:p>
            <a:p>
              <a:pPr marL="0" indent="0">
                <a:buFontTx/>
                <a:buNone/>
                <a:defRPr/>
              </a:pPr>
              <a:r>
                <a:rPr lang="en-US" altLang="en-US" sz="2000" dirty="0"/>
                <a:t>  </a:t>
              </a:r>
              <a:r>
                <a:rPr lang="en-US" altLang="en-US" sz="2000" dirty="0">
                  <a:solidFill>
                    <a:srgbClr val="FFFF00"/>
                  </a:solidFill>
                </a:rPr>
                <a:t>void </a:t>
              </a:r>
              <a:r>
                <a:rPr lang="en-US" altLang="en-US" sz="2000" dirty="0"/>
                <a:t>withdraw(</a:t>
              </a:r>
              <a:r>
                <a:rPr lang="en-US" altLang="en-US" sz="2000" dirty="0">
                  <a:solidFill>
                    <a:srgbClr val="FFFF00"/>
                  </a:solidFill>
                </a:rPr>
                <a:t>int </a:t>
              </a:r>
              <a:r>
                <a:rPr lang="en-US" altLang="en-US" sz="2000" dirty="0"/>
                <a:t>x)  { balance = balance – x; }</a:t>
              </a:r>
              <a:endParaRPr lang="en-US" sz="2000" kern="0" dirty="0">
                <a:solidFill>
                  <a:srgbClr val="FFFF00"/>
                </a:solidFill>
              </a:endParaRPr>
            </a:p>
            <a:p>
              <a:pPr marL="0" indent="0">
                <a:buFontTx/>
                <a:buNone/>
                <a:defRPr/>
              </a:pPr>
              <a:r>
                <a:rPr lang="en-US" sz="2000" kern="0" dirty="0"/>
                <a:t>}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2158A8B-9EA8-4CCE-8FE7-D294BD1F7B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053" y="3559039"/>
              <a:ext cx="6057947" cy="1077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  <a:defRPr/>
              </a:pPr>
              <a:r>
                <a:rPr lang="en-US" altLang="en-US" sz="2400" dirty="0">
                  <a:solidFill>
                    <a:srgbClr val="FF33CC"/>
                  </a:solidFill>
                </a:rPr>
                <a:t> </a:t>
              </a:r>
              <a:endParaRPr lang="en-US" altLang="en-US" sz="2000" dirty="0"/>
            </a:p>
            <a:p>
              <a:pPr>
                <a:spcBef>
                  <a:spcPct val="0"/>
                </a:spcBef>
                <a:buFontTx/>
                <a:buNone/>
                <a:defRPr/>
              </a:pPr>
              <a:r>
                <a:rPr lang="en-US" altLang="en-US" sz="2000" dirty="0">
                  <a:solidFill>
                    <a:srgbClr val="00FF00"/>
                  </a:solidFill>
                </a:rPr>
                <a:t> </a:t>
              </a:r>
              <a:endParaRPr lang="en-US" altLang="en-US" sz="2000" dirty="0">
                <a:solidFill>
                  <a:srgbClr val="FF33CC"/>
                </a:solidFill>
              </a:endParaRPr>
            </a:p>
            <a:p>
              <a:pPr>
                <a:spcBef>
                  <a:spcPct val="0"/>
                </a:spcBef>
                <a:buFontTx/>
                <a:buNone/>
                <a:defRPr/>
              </a:pPr>
              <a:endParaRPr lang="en-US" altLang="en-US" sz="2000" dirty="0">
                <a:solidFill>
                  <a:srgbClr val="FFFF00"/>
                </a:solidFill>
                <a:latin typeface="+mn-lt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ADDCB2A-8DF2-48CD-A772-BA2866CD41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3700" y="1962151"/>
            <a:ext cx="2310248" cy="163121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/>
              <a:t>The declared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00FF"/>
                </a:solidFill>
              </a:rPr>
              <a:t>//@invariant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/>
              <a:t>for</a:t>
            </a:r>
            <a:r>
              <a:rPr lang="en-US" altLang="en-US" sz="2000" dirty="0">
                <a:solidFill>
                  <a:srgbClr val="FFFF00"/>
                </a:solidFill>
              </a:rPr>
              <a:t> </a:t>
            </a:r>
            <a:r>
              <a:rPr lang="en-US" altLang="en-US" sz="2000" dirty="0" err="1">
                <a:solidFill>
                  <a:srgbClr val="66CCFF"/>
                </a:solidFill>
              </a:rPr>
              <a:t>OD_Account</a:t>
            </a:r>
            <a:endParaRPr lang="en-US" altLang="en-US" sz="2000" dirty="0">
              <a:solidFill>
                <a:srgbClr val="66CCFF"/>
              </a:solidFill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0000"/>
                </a:solidFill>
              </a:rPr>
              <a:t>does not enforce</a:t>
            </a:r>
            <a:r>
              <a:rPr lang="en-US" altLang="en-US" sz="2000" dirty="0">
                <a:solidFill>
                  <a:srgbClr val="FFFF00"/>
                </a:solidFill>
              </a:rPr>
              <a:t>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/>
              <a:t>balance &gt;= </a:t>
            </a:r>
            <a:r>
              <a:rPr lang="en-US" altLang="en-US" sz="2000" dirty="0">
                <a:solidFill>
                  <a:srgbClr val="FF0000"/>
                </a:solidFill>
              </a:rPr>
              <a:t>-1000</a:t>
            </a:r>
            <a:r>
              <a:rPr lang="en-US" altLang="en-US" sz="2000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C6CFE-153D-419A-9833-5FAA93F191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2172" y="3827946"/>
            <a:ext cx="2233304" cy="1938992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FF00"/>
                </a:solidFill>
              </a:rPr>
              <a:t>Reason: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/>
              <a:t>balance &gt;= 0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/>
              <a:t>&amp;&amp;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/>
              <a:t>balance &gt;= </a:t>
            </a:r>
            <a:r>
              <a:rPr lang="en-US" altLang="en-US" sz="2000" dirty="0">
                <a:solidFill>
                  <a:srgbClr val="FF0000"/>
                </a:solidFill>
              </a:rPr>
              <a:t>-1000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/>
              <a:t>     </a:t>
            </a:r>
            <a:r>
              <a:rPr lang="en-US" altLang="en-US" sz="2000" dirty="0">
                <a:solidFill>
                  <a:srgbClr val="00FF00"/>
                </a:solidFill>
              </a:rPr>
              <a:t>≡</a:t>
            </a:r>
          </a:p>
          <a:p>
            <a:pPr>
              <a:spcBef>
                <a:spcPct val="0"/>
              </a:spcBef>
              <a:buNone/>
            </a:pPr>
            <a:r>
              <a:rPr lang="en-US" altLang="en-US" sz="2000" dirty="0"/>
              <a:t>balance &gt;= 0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6B9406F-0AE9-4A41-B4D2-F135CEC45F4A}"/>
              </a:ext>
            </a:extLst>
          </p:cNvPr>
          <p:cNvSpPr/>
          <p:nvPr/>
        </p:nvSpPr>
        <p:spPr bwMode="auto">
          <a:xfrm>
            <a:off x="4328160" y="2905760"/>
            <a:ext cx="2428240" cy="1554480"/>
          </a:xfrm>
          <a:custGeom>
            <a:avLst/>
            <a:gdLst>
              <a:gd name="connsiteX0" fmla="*/ 0 w 2428240"/>
              <a:gd name="connsiteY0" fmla="*/ 1554480 h 1554480"/>
              <a:gd name="connsiteX1" fmla="*/ 1036320 w 2428240"/>
              <a:gd name="connsiteY1" fmla="*/ 629920 h 1554480"/>
              <a:gd name="connsiteX2" fmla="*/ 1290320 w 2428240"/>
              <a:gd name="connsiteY2" fmla="*/ 914400 h 1554480"/>
              <a:gd name="connsiteX3" fmla="*/ 2428240 w 2428240"/>
              <a:gd name="connsiteY3" fmla="*/ 0 h 1554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8240" h="1554480">
                <a:moveTo>
                  <a:pt x="0" y="1554480"/>
                </a:moveTo>
                <a:cubicBezTo>
                  <a:pt x="410633" y="1145540"/>
                  <a:pt x="821267" y="736600"/>
                  <a:pt x="1036320" y="629920"/>
                </a:cubicBezTo>
                <a:cubicBezTo>
                  <a:pt x="1251373" y="523240"/>
                  <a:pt x="1058333" y="1019387"/>
                  <a:pt x="1290320" y="914400"/>
                </a:cubicBezTo>
                <a:cubicBezTo>
                  <a:pt x="1522307" y="809413"/>
                  <a:pt x="1975273" y="404706"/>
                  <a:pt x="2428240" y="0"/>
                </a:cubicBezTo>
              </a:path>
            </a:pathLst>
          </a:cu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621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>
            <a:extLst>
              <a:ext uri="{FF2B5EF4-FFF2-40B4-BE49-F238E27FC236}">
                <a16:creationId xmlns:a16="http://schemas.microsoft.com/office/drawing/2014/main" id="{822EDC13-B9D9-4EF2-A7FF-85F8FFD8B4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7388" y="38100"/>
            <a:ext cx="7772400" cy="1143000"/>
          </a:xfrm>
        </p:spPr>
        <p:txBody>
          <a:bodyPr/>
          <a:lstStyle/>
          <a:p>
            <a:r>
              <a:rPr lang="en-US" altLang="en-US" dirty="0"/>
              <a:t>Overdraft Account (version 2)</a:t>
            </a:r>
          </a:p>
        </p:txBody>
      </p:sp>
      <p:sp>
        <p:nvSpPr>
          <p:cNvPr id="38915" name="Date Placeholder 3">
            <a:extLst>
              <a:ext uri="{FF2B5EF4-FFF2-40B4-BE49-F238E27FC236}">
                <a16:creationId xmlns:a16="http://schemas.microsoft.com/office/drawing/2014/main" id="{574BDE7B-FFE3-44A4-B112-5773A39CC280}"/>
              </a:ext>
            </a:extLst>
          </p:cNvPr>
          <p:cNvSpPr>
            <a:spLocks noGrp="1"/>
          </p:cNvSpPr>
          <p:nvPr>
            <p:ph type="dt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>
                <a:latin typeface="Times New Roman" panose="02020603050405020304" pitchFamily="18" charset="0"/>
              </a:rPr>
              <a:t>11/10/2020</a:t>
            </a:r>
          </a:p>
        </p:txBody>
      </p:sp>
      <p:sp>
        <p:nvSpPr>
          <p:cNvPr id="38916" name="Footer Placeholder 4">
            <a:extLst>
              <a:ext uri="{FF2B5EF4-FFF2-40B4-BE49-F238E27FC236}">
                <a16:creationId xmlns:a16="http://schemas.microsoft.com/office/drawing/2014/main" id="{97FF909A-A8AC-4E1A-97AE-7E32EC09A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 dirty="0">
                <a:latin typeface="Times New Roman" panose="02020603050405020304" pitchFamily="18" charset="0"/>
              </a:rPr>
              <a:t>CSE 410J and CSE 522</a:t>
            </a:r>
          </a:p>
        </p:txBody>
      </p:sp>
      <p:sp>
        <p:nvSpPr>
          <p:cNvPr id="38917" name="Slide Number Placeholder 5">
            <a:extLst>
              <a:ext uri="{FF2B5EF4-FFF2-40B4-BE49-F238E27FC236}">
                <a16:creationId xmlns:a16="http://schemas.microsoft.com/office/drawing/2014/main" id="{716B4D7B-3C46-4943-B862-B96AEEE5F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CF7B67E-FD3E-4EE9-A7DB-DF8BA5D893A0}" type="slidenum">
              <a:rPr lang="en-US" altLang="en-US" sz="1400" smtClean="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 dirty="0"/>
          </a:p>
        </p:txBody>
      </p:sp>
      <p:sp>
        <p:nvSpPr>
          <p:cNvPr id="38918" name="Content Placeholder 2">
            <a:extLst>
              <a:ext uri="{FF2B5EF4-FFF2-40B4-BE49-F238E27FC236}">
                <a16:creationId xmlns:a16="http://schemas.microsoft.com/office/drawing/2014/main" id="{B66C520A-AC79-4A96-A6A3-072FEF59B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196" y="1141959"/>
            <a:ext cx="5995988" cy="2515641"/>
          </a:xfrm>
          <a:ln>
            <a:solidFill>
              <a:srgbClr val="FFC000"/>
            </a:solidFill>
            <a:miter lim="800000"/>
            <a:headEnd/>
            <a:tailEnd/>
          </a:ln>
        </p:spPr>
        <p:txBody>
          <a:bodyPr/>
          <a:lstStyle/>
          <a:p>
            <a:pPr marL="0" indent="0">
              <a:buFontTx/>
              <a:buNone/>
            </a:pPr>
            <a:r>
              <a:rPr lang="en-US" altLang="en-US" sz="2000" dirty="0">
                <a:solidFill>
                  <a:srgbClr val="FFFF00"/>
                </a:solidFill>
              </a:rPr>
              <a:t>class </a:t>
            </a:r>
            <a:r>
              <a:rPr lang="en-US" altLang="en-US" sz="2000" dirty="0">
                <a:solidFill>
                  <a:srgbClr val="66CCFF"/>
                </a:solidFill>
              </a:rPr>
              <a:t>Account</a:t>
            </a:r>
            <a:r>
              <a:rPr lang="en-US" altLang="en-US" sz="2000" dirty="0">
                <a:solidFill>
                  <a:srgbClr val="FFFF00"/>
                </a:solidFill>
              </a:rPr>
              <a:t> </a:t>
            </a:r>
            <a:r>
              <a:rPr lang="en-US" altLang="en-US" sz="2000" dirty="0"/>
              <a:t>{</a:t>
            </a:r>
          </a:p>
          <a:p>
            <a:pPr marL="0" indent="0">
              <a:buFontTx/>
              <a:buNone/>
            </a:pPr>
            <a:r>
              <a:rPr lang="en-US" altLang="en-US" sz="2000" dirty="0"/>
              <a:t>  </a:t>
            </a:r>
            <a:r>
              <a:rPr lang="en-US" altLang="en-US" sz="2000" dirty="0">
                <a:solidFill>
                  <a:srgbClr val="FFC000"/>
                </a:solidFill>
              </a:rPr>
              <a:t>// </a:t>
            </a:r>
            <a:r>
              <a:rPr lang="en-US" altLang="en-US" sz="2000" i="1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 assume constructor defined …</a:t>
            </a:r>
            <a:endParaRPr lang="en-US" altLang="en-US" sz="20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66FF"/>
                </a:solidFill>
              </a:rPr>
              <a:t>  // @requires </a:t>
            </a:r>
            <a:r>
              <a:rPr lang="en-US" altLang="en-US" sz="2000" dirty="0"/>
              <a:t>x &gt; 0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FF00"/>
                </a:solidFill>
              </a:rPr>
              <a:t>  </a:t>
            </a:r>
            <a:r>
              <a:rPr lang="en-US" altLang="en-US" sz="2000" dirty="0">
                <a:solidFill>
                  <a:srgbClr val="FF66FF"/>
                </a:solidFill>
              </a:rPr>
              <a:t>// @ensures </a:t>
            </a:r>
            <a:r>
              <a:rPr lang="en-US" altLang="en-US" sz="2000" dirty="0"/>
              <a:t>balance &gt;= 0</a:t>
            </a:r>
          </a:p>
          <a:p>
            <a:pPr marL="0" indent="0">
              <a:buFontTx/>
              <a:buNone/>
            </a:pPr>
            <a:r>
              <a:rPr lang="en-US" altLang="en-US" sz="2000" dirty="0"/>
              <a:t>  </a:t>
            </a:r>
            <a:r>
              <a:rPr lang="en-US" altLang="en-US" sz="2000" dirty="0">
                <a:solidFill>
                  <a:srgbClr val="FFFF00"/>
                </a:solidFill>
              </a:rPr>
              <a:t>void </a:t>
            </a:r>
            <a:r>
              <a:rPr lang="en-US" altLang="en-US" sz="2000" dirty="0"/>
              <a:t>withdraw(</a:t>
            </a:r>
            <a:r>
              <a:rPr lang="en-US" altLang="en-US" sz="2000" dirty="0">
                <a:solidFill>
                  <a:srgbClr val="FFFF00"/>
                </a:solidFill>
              </a:rPr>
              <a:t>int </a:t>
            </a:r>
            <a:r>
              <a:rPr lang="en-US" altLang="en-US" sz="2000" dirty="0"/>
              <a:t>x)  { balance = balance – x; }</a:t>
            </a:r>
          </a:p>
          <a:p>
            <a:pPr marL="0" indent="0">
              <a:buFontTx/>
              <a:buNone/>
            </a:pPr>
            <a:r>
              <a:rPr lang="en-US" altLang="en-US" sz="2000" dirty="0">
                <a:solidFill>
                  <a:srgbClr val="FFFF00"/>
                </a:solidFill>
              </a:rPr>
              <a:t>  int </a:t>
            </a:r>
            <a:r>
              <a:rPr lang="en-US" altLang="en-US" sz="2000" dirty="0"/>
              <a:t>balance;</a:t>
            </a:r>
          </a:p>
          <a:p>
            <a:pPr marL="0" indent="0">
              <a:buFontTx/>
              <a:buNone/>
            </a:pPr>
            <a:r>
              <a:rPr lang="en-US" altLang="en-US" sz="2000" dirty="0"/>
              <a:t>}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AD50A9F-C51D-40AD-8C4C-FA4AC335CE4B}"/>
              </a:ext>
            </a:extLst>
          </p:cNvPr>
          <p:cNvGrpSpPr>
            <a:grpSpLocks/>
          </p:cNvGrpSpPr>
          <p:nvPr/>
        </p:nvGrpSpPr>
        <p:grpSpPr bwMode="auto">
          <a:xfrm>
            <a:off x="767240" y="3875546"/>
            <a:ext cx="6057900" cy="2246769"/>
            <a:chOff x="419053" y="3489203"/>
            <a:chExt cx="6057947" cy="2390600"/>
          </a:xfrm>
        </p:grpSpPr>
        <p:sp>
          <p:nvSpPr>
            <p:cNvPr id="9" name="Content Placeholder 2">
              <a:extLst>
                <a:ext uri="{FF2B5EF4-FFF2-40B4-BE49-F238E27FC236}">
                  <a16:creationId xmlns:a16="http://schemas.microsoft.com/office/drawing/2014/main" id="{327293C0-83DE-4F05-8870-51CED9360D8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19053" y="3489203"/>
              <a:ext cx="5996035" cy="2390600"/>
            </a:xfrm>
            <a:prstGeom prst="rect">
              <a:avLst/>
            </a:prstGeom>
            <a:noFill/>
            <a:ln w="9525">
              <a:solidFill>
                <a:schemeClr val="accent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>
                <a:buFontTx/>
                <a:buNone/>
                <a:defRPr/>
              </a:pPr>
              <a:r>
                <a:rPr lang="en-US" altLang="en-US" sz="2000" dirty="0">
                  <a:solidFill>
                    <a:srgbClr val="00FF00"/>
                  </a:solidFill>
                </a:rPr>
                <a:t> </a:t>
              </a:r>
              <a:r>
                <a:rPr lang="en-US" sz="2000" kern="0" dirty="0"/>
                <a:t>class </a:t>
              </a:r>
              <a:r>
                <a:rPr lang="en-US" sz="2000" kern="0" dirty="0" err="1">
                  <a:solidFill>
                    <a:srgbClr val="66CCFF"/>
                  </a:solidFill>
                </a:rPr>
                <a:t>OD_Account</a:t>
              </a:r>
              <a:r>
                <a:rPr lang="en-US" sz="2000" kern="0" dirty="0"/>
                <a:t> </a:t>
              </a:r>
              <a:r>
                <a:rPr lang="en-US" sz="2000" kern="0" dirty="0">
                  <a:solidFill>
                    <a:srgbClr val="FFFF00"/>
                  </a:solidFill>
                </a:rPr>
                <a:t>extends</a:t>
              </a:r>
              <a:r>
                <a:rPr lang="en-US" sz="2000" kern="0" dirty="0"/>
                <a:t> </a:t>
              </a:r>
              <a:r>
                <a:rPr lang="en-US" sz="2000" kern="0" dirty="0">
                  <a:solidFill>
                    <a:srgbClr val="66CCFF"/>
                  </a:solidFill>
                </a:rPr>
                <a:t>Account</a:t>
              </a:r>
              <a:r>
                <a:rPr lang="en-US" sz="2000" kern="0" dirty="0"/>
                <a:t> {</a:t>
              </a:r>
            </a:p>
            <a:p>
              <a:pPr marL="0" indent="0">
                <a:buFontTx/>
                <a:buNone/>
                <a:defRPr/>
              </a:pPr>
              <a:r>
                <a:rPr lang="en-US" sz="2000" kern="0" dirty="0">
                  <a:solidFill>
                    <a:srgbClr val="FFFF00"/>
                  </a:solidFill>
                </a:rPr>
                <a:t>  </a:t>
              </a:r>
              <a:r>
                <a:rPr lang="en-US" altLang="en-US" sz="2000" dirty="0">
                  <a:solidFill>
                    <a:srgbClr val="FFFF00"/>
                  </a:solidFill>
                </a:rPr>
                <a:t>//</a:t>
              </a:r>
              <a:r>
                <a:rPr lang="en-US" altLang="en-US" sz="2000" i="1" dirty="0">
                  <a:solidFill>
                    <a:srgbClr val="FFC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… assume constructor defined …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000" dirty="0">
                  <a:solidFill>
                    <a:srgbClr val="FFFF00"/>
                  </a:solidFill>
                </a:rPr>
                <a:t> </a:t>
              </a:r>
              <a:r>
                <a:rPr lang="en-US" altLang="en-US" sz="2000" dirty="0">
                  <a:solidFill>
                    <a:srgbClr val="FF66FF"/>
                  </a:solidFill>
                </a:rPr>
                <a:t> // @requires </a:t>
              </a:r>
              <a:r>
                <a:rPr lang="en-US" altLang="en-US" sz="2000" dirty="0"/>
                <a:t>x &gt; 0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2000" dirty="0">
                  <a:solidFill>
                    <a:srgbClr val="00FF00"/>
                  </a:solidFill>
                </a:rPr>
                <a:t>  </a:t>
              </a:r>
              <a:r>
                <a:rPr lang="en-US" altLang="en-US" sz="2000" dirty="0">
                  <a:solidFill>
                    <a:srgbClr val="FF66FF"/>
                  </a:solidFill>
                </a:rPr>
                <a:t>// @ensures </a:t>
              </a:r>
              <a:r>
                <a:rPr lang="en-US" altLang="en-US" sz="2000" dirty="0"/>
                <a:t>balance &gt;= </a:t>
              </a:r>
              <a:r>
                <a:rPr lang="en-US" altLang="en-US" sz="2000" dirty="0">
                  <a:solidFill>
                    <a:srgbClr val="FF0000"/>
                  </a:solidFill>
                </a:rPr>
                <a:t>-1000</a:t>
              </a:r>
              <a:endParaRPr lang="en-US" sz="2000" kern="0" dirty="0">
                <a:solidFill>
                  <a:srgbClr val="FF0000"/>
                </a:solidFill>
              </a:endParaRPr>
            </a:p>
            <a:p>
              <a:pPr marL="0" indent="0">
                <a:buFontTx/>
                <a:buNone/>
                <a:defRPr/>
              </a:pPr>
              <a:r>
                <a:rPr lang="en-US" altLang="en-US" sz="2000" dirty="0"/>
                <a:t>  </a:t>
              </a:r>
              <a:r>
                <a:rPr lang="en-US" altLang="en-US" sz="2000" dirty="0">
                  <a:solidFill>
                    <a:srgbClr val="FFFF00"/>
                  </a:solidFill>
                </a:rPr>
                <a:t>void </a:t>
              </a:r>
              <a:r>
                <a:rPr lang="en-US" altLang="en-US" sz="2000" dirty="0"/>
                <a:t>withdraw(</a:t>
              </a:r>
              <a:r>
                <a:rPr lang="en-US" altLang="en-US" sz="2000" dirty="0">
                  <a:solidFill>
                    <a:srgbClr val="FFFF00"/>
                  </a:solidFill>
                </a:rPr>
                <a:t>int </a:t>
              </a:r>
              <a:r>
                <a:rPr lang="en-US" altLang="en-US" sz="2000" dirty="0"/>
                <a:t>x)  { balance = balance – x; }</a:t>
              </a:r>
              <a:endParaRPr lang="en-US" sz="2000" kern="0" dirty="0">
                <a:solidFill>
                  <a:srgbClr val="00FF00"/>
                </a:solidFill>
              </a:endParaRPr>
            </a:p>
            <a:p>
              <a:pPr marL="0" indent="0">
                <a:buFontTx/>
                <a:buNone/>
                <a:defRPr/>
              </a:pPr>
              <a:r>
                <a:rPr lang="en-US" sz="2000" kern="0" dirty="0"/>
                <a:t>}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2158A8B-9EA8-4CCE-8FE7-D294BD1F7B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053" y="3559039"/>
              <a:ext cx="6057947" cy="1077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  <a:defRPr/>
              </a:pPr>
              <a:r>
                <a:rPr lang="en-US" altLang="en-US" sz="2400" dirty="0">
                  <a:solidFill>
                    <a:srgbClr val="FF33CC"/>
                  </a:solidFill>
                </a:rPr>
                <a:t> </a:t>
              </a:r>
              <a:endParaRPr lang="en-US" altLang="en-US" sz="2000" dirty="0"/>
            </a:p>
            <a:p>
              <a:pPr>
                <a:spcBef>
                  <a:spcPct val="0"/>
                </a:spcBef>
                <a:buFontTx/>
                <a:buNone/>
                <a:defRPr/>
              </a:pPr>
              <a:r>
                <a:rPr lang="en-US" altLang="en-US" sz="2000" dirty="0">
                  <a:solidFill>
                    <a:srgbClr val="00FF00"/>
                  </a:solidFill>
                </a:rPr>
                <a:t> </a:t>
              </a:r>
              <a:endParaRPr lang="en-US" altLang="en-US" sz="2000" dirty="0">
                <a:solidFill>
                  <a:srgbClr val="FF33CC"/>
                </a:solidFill>
              </a:endParaRPr>
            </a:p>
            <a:p>
              <a:pPr>
                <a:spcBef>
                  <a:spcPct val="0"/>
                </a:spcBef>
                <a:buFontTx/>
                <a:buNone/>
                <a:defRPr/>
              </a:pPr>
              <a:endParaRPr lang="en-US" altLang="en-US" sz="2000" dirty="0">
                <a:solidFill>
                  <a:srgbClr val="FFFF00"/>
                </a:solidFill>
                <a:latin typeface="+mn-lt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ADDCB2A-8DF2-48CD-A772-BA2866CD41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4992" y="1305747"/>
            <a:ext cx="2070695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FF00"/>
                </a:solidFill>
              </a:rPr>
              <a:t>The condition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/>
              <a:t>balance &gt;= 0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0000"/>
                </a:solidFill>
              </a:rPr>
              <a:t>should not be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0000"/>
                </a:solidFill>
              </a:rPr>
              <a:t>a</a:t>
            </a:r>
            <a:r>
              <a:rPr lang="en-US" altLang="en-US" sz="2000" dirty="0">
                <a:solidFill>
                  <a:srgbClr val="00FF00"/>
                </a:solidFill>
              </a:rPr>
              <a:t> </a:t>
            </a:r>
            <a:r>
              <a:rPr lang="en-US" altLang="en-US" sz="2000" dirty="0">
                <a:solidFill>
                  <a:srgbClr val="FF66FF"/>
                </a:solidFill>
              </a:rPr>
              <a:t>class invariant</a:t>
            </a:r>
            <a:r>
              <a:rPr lang="en-US" altLang="en-US" sz="2000" dirty="0">
                <a:solidFill>
                  <a:srgbClr val="00FF00"/>
                </a:solidFill>
              </a:rPr>
              <a:t>,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/>
              <a:t>since it does not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/>
              <a:t>apply to every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/>
              <a:t>subclass.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9BB91B4-3744-4317-B053-C6469BBD72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04532" y="3913999"/>
            <a:ext cx="2073324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/>
              <a:t>But the </a:t>
            </a:r>
            <a:r>
              <a:rPr lang="en-US" altLang="en-US" sz="2000" dirty="0">
                <a:solidFill>
                  <a:srgbClr val="00FF00"/>
                </a:solidFill>
              </a:rPr>
              <a:t>&amp;&amp;</a:t>
            </a:r>
            <a:r>
              <a:rPr lang="en-US" altLang="en-US" sz="2000" dirty="0"/>
              <a:t> </a:t>
            </a:r>
            <a:r>
              <a:rPr lang="en-US" altLang="en-US" sz="2000" dirty="0">
                <a:solidFill>
                  <a:srgbClr val="00FF00"/>
                </a:solidFill>
              </a:rPr>
              <a:t>of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FF00"/>
                </a:solidFill>
              </a:rPr>
              <a:t>post-conditions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FF00"/>
                </a:solidFill>
              </a:rPr>
              <a:t>is </a:t>
            </a:r>
            <a:r>
              <a:rPr lang="en-US" altLang="en-US" sz="2000" dirty="0"/>
              <a:t>balance &gt;= 0.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FF00"/>
                </a:solidFill>
              </a:rPr>
              <a:t>Thus the desired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FF00"/>
                </a:solidFill>
              </a:rPr>
              <a:t>flexibility for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 err="1">
                <a:solidFill>
                  <a:srgbClr val="00B0F0"/>
                </a:solidFill>
              </a:rPr>
              <a:t>OD_Account</a:t>
            </a:r>
            <a:r>
              <a:rPr lang="en-US" altLang="en-US" sz="2000" dirty="0">
                <a:solidFill>
                  <a:srgbClr val="00B0F0"/>
                </a:solidFill>
              </a:rPr>
              <a:t> </a:t>
            </a:r>
            <a:r>
              <a:rPr lang="en-US" altLang="en-US" sz="2000" dirty="0">
                <a:solidFill>
                  <a:srgbClr val="FF0000"/>
                </a:solidFill>
              </a:rPr>
              <a:t>is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FF0000"/>
                </a:solidFill>
              </a:rPr>
              <a:t>not obtained</a:t>
            </a:r>
            <a:r>
              <a:rPr lang="en-US" altLang="en-US" sz="2000" dirty="0">
                <a:solidFill>
                  <a:srgbClr val="00FF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3050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7CE32-A445-46AD-922F-6A210C750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79400"/>
            <a:ext cx="7772400" cy="1143000"/>
          </a:xfrm>
        </p:spPr>
        <p:txBody>
          <a:bodyPr/>
          <a:lstStyle/>
          <a:p>
            <a:r>
              <a:rPr lang="en-US" dirty="0" err="1"/>
              <a:t>Liskov</a:t>
            </a:r>
            <a:r>
              <a:rPr lang="en-US" dirty="0"/>
              <a:t> Substitution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E2F21-AEC8-4F19-B8E9-CBC19C314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8999" y="1714500"/>
            <a:ext cx="5029200" cy="2057400"/>
          </a:xfrm>
          <a:ln>
            <a:solidFill>
              <a:srgbClr val="66CCFF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property </a:t>
            </a:r>
            <a:r>
              <a:rPr lang="en-US" i="1" dirty="0">
                <a:solidFill>
                  <a:srgbClr val="00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that is true of a type (or class) </a:t>
            </a:r>
            <a:r>
              <a:rPr lang="en-US" i="1" dirty="0">
                <a:solidFill>
                  <a:srgbClr val="FF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T1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should also be true for every subtype (subclass) </a:t>
            </a:r>
            <a:r>
              <a:rPr lang="en-US" i="1" dirty="0">
                <a:solidFill>
                  <a:srgbClr val="FF66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T2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T1.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80536-3F78-4899-A3B5-549B9FD85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A06BB-E506-447A-8328-9604EC3CA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58536-C6CA-4159-839A-949143DF5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464560" y="6233160"/>
            <a:ext cx="1905000" cy="457200"/>
          </a:xfrm>
        </p:spPr>
        <p:txBody>
          <a:bodyPr/>
          <a:lstStyle/>
          <a:p>
            <a:pPr>
              <a:defRPr/>
            </a:pPr>
            <a:fld id="{86D1AE2A-48DA-481D-82F7-BFC23E56BC43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A1F565C-125B-4585-A666-F2077EDC3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389" y="1864133"/>
            <a:ext cx="2286000" cy="320064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58495EA-6359-411B-8FA0-C4CC4AAC7779}"/>
              </a:ext>
            </a:extLst>
          </p:cNvPr>
          <p:cNvSpPr txBox="1"/>
          <p:nvPr/>
        </p:nvSpPr>
        <p:spPr>
          <a:xfrm>
            <a:off x="3299457" y="4095284"/>
            <a:ext cx="582422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Thus, if </a:t>
            </a:r>
            <a:r>
              <a:rPr lang="en-US" sz="2400" dirty="0">
                <a:solidFill>
                  <a:srgbClr val="FF66FF"/>
                </a:solidFill>
              </a:rPr>
              <a:t>balance ≥ 0 </a:t>
            </a:r>
            <a:r>
              <a:rPr lang="en-US" sz="2400" dirty="0"/>
              <a:t>is true of </a:t>
            </a:r>
            <a:r>
              <a:rPr lang="en-US" sz="2400" dirty="0">
                <a:solidFill>
                  <a:srgbClr val="66CCFF"/>
                </a:solidFill>
              </a:rPr>
              <a:t>Account</a:t>
            </a:r>
          </a:p>
          <a:p>
            <a:r>
              <a:rPr lang="en-US" sz="2400" dirty="0"/>
              <a:t>it must also be true of every subclass</a:t>
            </a:r>
          </a:p>
          <a:p>
            <a:r>
              <a:rPr lang="en-US" sz="2400" dirty="0"/>
              <a:t>of </a:t>
            </a:r>
            <a:r>
              <a:rPr lang="en-US" sz="2400" dirty="0">
                <a:solidFill>
                  <a:srgbClr val="66CCFF"/>
                </a:solidFill>
              </a:rPr>
              <a:t>Account</a:t>
            </a:r>
            <a:r>
              <a:rPr lang="en-US" sz="2400" dirty="0"/>
              <a:t>.  Since we want the property</a:t>
            </a:r>
          </a:p>
          <a:p>
            <a:r>
              <a:rPr lang="en-US" sz="2400" dirty="0">
                <a:solidFill>
                  <a:srgbClr val="FF66FF"/>
                </a:solidFill>
              </a:rPr>
              <a:t>balance ≥ -1000 </a:t>
            </a:r>
            <a:r>
              <a:rPr lang="en-US" sz="2400" dirty="0"/>
              <a:t>for</a:t>
            </a:r>
            <a:r>
              <a:rPr lang="en-US" sz="2400" dirty="0">
                <a:solidFill>
                  <a:srgbClr val="FF66FF"/>
                </a:solidFill>
              </a:rPr>
              <a:t> </a:t>
            </a:r>
            <a:r>
              <a:rPr lang="en-US" sz="2400" dirty="0" err="1">
                <a:solidFill>
                  <a:srgbClr val="66CCFF"/>
                </a:solidFill>
              </a:rPr>
              <a:t>OD_Account</a:t>
            </a:r>
            <a:r>
              <a:rPr lang="en-US" sz="2400" dirty="0"/>
              <a:t>, we </a:t>
            </a:r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>
                <a:solidFill>
                  <a:srgbClr val="FF0000"/>
                </a:solidFill>
              </a:rPr>
              <a:t>should not make it a subclass</a:t>
            </a:r>
            <a:r>
              <a:rPr lang="en-US" sz="2400" dirty="0"/>
              <a:t> of </a:t>
            </a:r>
            <a:r>
              <a:rPr lang="en-US" sz="2400" dirty="0">
                <a:solidFill>
                  <a:srgbClr val="66CCFF"/>
                </a:solidFill>
              </a:rPr>
              <a:t>Account</a:t>
            </a:r>
            <a:r>
              <a:rPr lang="en-US" sz="2400" dirty="0"/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065B8C-B7BF-4B40-AB9B-955538952028}"/>
              </a:ext>
            </a:extLst>
          </p:cNvPr>
          <p:cNvSpPr txBox="1"/>
          <p:nvPr/>
        </p:nvSpPr>
        <p:spPr>
          <a:xfrm>
            <a:off x="388630" y="5207247"/>
            <a:ext cx="24993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Barbara </a:t>
            </a:r>
            <a:r>
              <a:rPr lang="en-US" dirty="0" err="1">
                <a:solidFill>
                  <a:schemeClr val="accent5"/>
                </a:solidFill>
              </a:rPr>
              <a:t>Liskov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1960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2AD949-5299-4336-B5AD-18D48CAA7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120" y="167640"/>
            <a:ext cx="7772400" cy="1143000"/>
          </a:xfrm>
        </p:spPr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DAF64-ACB2-4F80-8886-0C9A6114A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0" y="1315720"/>
            <a:ext cx="7772400" cy="4460240"/>
          </a:xfrm>
          <a:ln>
            <a:solidFill>
              <a:srgbClr val="FFC000"/>
            </a:solidFill>
          </a:ln>
        </p:spPr>
        <p:txBody>
          <a:bodyPr/>
          <a:lstStyle/>
          <a:p>
            <a:r>
              <a:rPr lang="en-US" dirty="0"/>
              <a:t>We would like </a:t>
            </a:r>
            <a:r>
              <a:rPr lang="en-US" dirty="0" err="1">
                <a:solidFill>
                  <a:srgbClr val="66CCFF"/>
                </a:solidFill>
              </a:rPr>
              <a:t>OD_Account</a:t>
            </a:r>
            <a:r>
              <a:rPr lang="en-US" dirty="0">
                <a:solidFill>
                  <a:srgbClr val="66CCFF"/>
                </a:solidFill>
              </a:rPr>
              <a:t> </a:t>
            </a:r>
            <a:r>
              <a:rPr lang="en-US" dirty="0"/>
              <a:t>to be a subclass of </a:t>
            </a:r>
            <a:r>
              <a:rPr lang="en-US" dirty="0">
                <a:solidFill>
                  <a:srgbClr val="66CCFF"/>
                </a:solidFill>
              </a:rPr>
              <a:t>Account</a:t>
            </a:r>
            <a:r>
              <a:rPr lang="en-US" dirty="0"/>
              <a:t>.</a:t>
            </a:r>
          </a:p>
          <a:p>
            <a:r>
              <a:rPr lang="en-US" dirty="0"/>
              <a:t>Therefore we should </a:t>
            </a:r>
            <a:r>
              <a:rPr lang="en-US" i="1" dirty="0">
                <a:solidFill>
                  <a:srgbClr val="FF0000"/>
                </a:solidFill>
              </a:rPr>
              <a:t>not</a:t>
            </a:r>
            <a:r>
              <a:rPr lang="en-US" dirty="0"/>
              <a:t> write two class invariants, and we should </a:t>
            </a:r>
            <a:r>
              <a:rPr lang="en-US" i="1" dirty="0">
                <a:solidFill>
                  <a:srgbClr val="FF0000"/>
                </a:solidFill>
              </a:rPr>
              <a:t>not</a:t>
            </a:r>
            <a:r>
              <a:rPr lang="en-US" dirty="0"/>
              <a:t> write two post-conditions for </a:t>
            </a:r>
            <a:r>
              <a:rPr lang="en-US" dirty="0">
                <a:solidFill>
                  <a:srgbClr val="FFC000"/>
                </a:solidFill>
              </a:rPr>
              <a:t>withdraw</a:t>
            </a:r>
            <a:r>
              <a:rPr lang="en-US" dirty="0"/>
              <a:t>.</a:t>
            </a:r>
          </a:p>
          <a:p>
            <a:r>
              <a:rPr lang="en-US" dirty="0"/>
              <a:t>Can we re-formulate the solution with just one class invariant?</a:t>
            </a:r>
          </a:p>
          <a:p>
            <a:r>
              <a:rPr lang="en-US" dirty="0"/>
              <a:t>See next slide 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2C1AD-DE30-4013-88D8-6290A94B6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11/10/2020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B65EE-FBE2-4FB6-A44A-096C816CF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CSE 410J and CSE 522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89468-BD8F-4B50-91DA-9A2F8BB63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D1AE2A-48DA-481D-82F7-BFC23E56BC43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0208827"/>
      </p:ext>
    </p:extLst>
  </p:cSld>
  <p:clrMapOvr>
    <a:masterClrMapping/>
  </p:clrMapOvr>
</p:sld>
</file>

<file path=ppt/theme/theme1.xml><?xml version="1.0" encoding="utf-8"?>
<a:theme xmlns:a="http://schemas.openxmlformats.org/drawingml/2006/main" name="Pulse">
  <a:themeElements>
    <a:clrScheme name="Pulse 2">
      <a:dk1>
        <a:srgbClr val="000000"/>
      </a:dk1>
      <a:lt1>
        <a:srgbClr val="FFFFFF"/>
      </a:lt1>
      <a:dk2>
        <a:srgbClr val="000066"/>
      </a:dk2>
      <a:lt2>
        <a:srgbClr val="FFCC66"/>
      </a:lt2>
      <a:accent1>
        <a:srgbClr val="FF9900"/>
      </a:accent1>
      <a:accent2>
        <a:srgbClr val="000044"/>
      </a:accent2>
      <a:accent3>
        <a:srgbClr val="AAAAB8"/>
      </a:accent3>
      <a:accent4>
        <a:srgbClr val="DADADA"/>
      </a:accent4>
      <a:accent5>
        <a:srgbClr val="FFCAAA"/>
      </a:accent5>
      <a:accent6>
        <a:srgbClr val="00003D"/>
      </a:accent6>
      <a:hlink>
        <a:srgbClr val="3366FF"/>
      </a:hlink>
      <a:folHlink>
        <a:srgbClr val="FFFF00"/>
      </a:folHlink>
    </a:clrScheme>
    <a:fontScheme name="Pulse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Pulse 1">
        <a:dk1>
          <a:srgbClr val="000000"/>
        </a:dk1>
        <a:lt1>
          <a:srgbClr val="CCECFF"/>
        </a:lt1>
        <a:dk2>
          <a:srgbClr val="000066"/>
        </a:dk2>
        <a:lt2>
          <a:srgbClr val="6699FF"/>
        </a:lt2>
        <a:accent1>
          <a:srgbClr val="33CCCC"/>
        </a:accent1>
        <a:accent2>
          <a:srgbClr val="0099FF"/>
        </a:accent2>
        <a:accent3>
          <a:srgbClr val="E2F4FF"/>
        </a:accent3>
        <a:accent4>
          <a:srgbClr val="000000"/>
        </a:accent4>
        <a:accent5>
          <a:srgbClr val="ADE2E2"/>
        </a:accent5>
        <a:accent6>
          <a:srgbClr val="008AE7"/>
        </a:accent6>
        <a:hlink>
          <a:srgbClr val="FFFFFF"/>
        </a:hlink>
        <a:folHlink>
          <a:srgbClr val="3366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lse 2">
        <a:dk1>
          <a:srgbClr val="000000"/>
        </a:dk1>
        <a:lt1>
          <a:srgbClr val="FFFFFF"/>
        </a:lt1>
        <a:dk2>
          <a:srgbClr val="000066"/>
        </a:dk2>
        <a:lt2>
          <a:srgbClr val="FFCC66"/>
        </a:lt2>
        <a:accent1>
          <a:srgbClr val="FF9900"/>
        </a:accent1>
        <a:accent2>
          <a:srgbClr val="000044"/>
        </a:accent2>
        <a:accent3>
          <a:srgbClr val="AAAAB8"/>
        </a:accent3>
        <a:accent4>
          <a:srgbClr val="DADADA"/>
        </a:accent4>
        <a:accent5>
          <a:srgbClr val="FFCAAA"/>
        </a:accent5>
        <a:accent6>
          <a:srgbClr val="00003D"/>
        </a:accent6>
        <a:hlink>
          <a:srgbClr val="3366FF"/>
        </a:hlink>
        <a:folHlink>
          <a:srgbClr val="FF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lse 3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CBCBCB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AEAEAE"/>
        </a:accent6>
        <a:hlink>
          <a:srgbClr val="4D4D4D"/>
        </a:hlink>
        <a:folHlink>
          <a:srgbClr val="86868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ulse 4">
        <a:dk1>
          <a:srgbClr val="000000"/>
        </a:dk1>
        <a:lt1>
          <a:srgbClr val="FFFFFF"/>
        </a:lt1>
        <a:dk2>
          <a:srgbClr val="660033"/>
        </a:dk2>
        <a:lt2>
          <a:srgbClr val="FFCC66"/>
        </a:lt2>
        <a:accent1>
          <a:srgbClr val="FF9900"/>
        </a:accent1>
        <a:accent2>
          <a:srgbClr val="440022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3D001E"/>
        </a:accent6>
        <a:hlink>
          <a:srgbClr val="B20059"/>
        </a:hlink>
        <a:folHlink>
          <a:srgbClr val="FF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lse 5">
        <a:dk1>
          <a:srgbClr val="000000"/>
        </a:dk1>
        <a:lt1>
          <a:srgbClr val="FFFFFF"/>
        </a:lt1>
        <a:dk2>
          <a:srgbClr val="663300"/>
        </a:dk2>
        <a:lt2>
          <a:srgbClr val="FFCC66"/>
        </a:lt2>
        <a:accent1>
          <a:srgbClr val="FF9900"/>
        </a:accent1>
        <a:accent2>
          <a:srgbClr val="361B00"/>
        </a:accent2>
        <a:accent3>
          <a:srgbClr val="B8ADAA"/>
        </a:accent3>
        <a:accent4>
          <a:srgbClr val="DADADA"/>
        </a:accent4>
        <a:accent5>
          <a:srgbClr val="FFCAAA"/>
        </a:accent5>
        <a:accent6>
          <a:srgbClr val="301700"/>
        </a:accent6>
        <a:hlink>
          <a:srgbClr val="996633"/>
        </a:hlink>
        <a:folHlink>
          <a:srgbClr val="FF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ulse 6">
        <a:dk1>
          <a:srgbClr val="000000"/>
        </a:dk1>
        <a:lt1>
          <a:srgbClr val="FFFFFF"/>
        </a:lt1>
        <a:dk2>
          <a:srgbClr val="003300"/>
        </a:dk2>
        <a:lt2>
          <a:srgbClr val="FFCC66"/>
        </a:lt2>
        <a:accent1>
          <a:srgbClr val="CC9900"/>
        </a:accent1>
        <a:accent2>
          <a:srgbClr val="001600"/>
        </a:accent2>
        <a:accent3>
          <a:srgbClr val="AAADAA"/>
        </a:accent3>
        <a:accent4>
          <a:srgbClr val="DADADA"/>
        </a:accent4>
        <a:accent5>
          <a:srgbClr val="E2CAAA"/>
        </a:accent5>
        <a:accent6>
          <a:srgbClr val="001300"/>
        </a:accent6>
        <a:hlink>
          <a:srgbClr val="006600"/>
        </a:hlink>
        <a:folHlink>
          <a:srgbClr val="009999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P:\Program Files\Microsoft Office\Templates\Presentation Designs\Blends.pot</Template>
  <TotalTime>19261</TotalTime>
  <Words>2766</Words>
  <Application>Microsoft Office PowerPoint</Application>
  <PresentationFormat>On-screen Show (4:3)</PresentationFormat>
  <Paragraphs>494</Paragraphs>
  <Slides>37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Consolas</vt:lpstr>
      <vt:lpstr>Times New Roman</vt:lpstr>
      <vt:lpstr>Arial</vt:lpstr>
      <vt:lpstr>Trebuchet MS</vt:lpstr>
      <vt:lpstr>Tahoma</vt:lpstr>
      <vt:lpstr>Wingdings</vt:lpstr>
      <vt:lpstr>Pulse</vt:lpstr>
      <vt:lpstr>CSE 522 &amp; 410J  Lecture 20  November 10, 2020</vt:lpstr>
      <vt:lpstr>Object-Oriented Concepts</vt:lpstr>
      <vt:lpstr>Design by Contract and Inheritance</vt:lpstr>
      <vt:lpstr>Inheritance Policy</vt:lpstr>
      <vt:lpstr>Clarification</vt:lpstr>
      <vt:lpstr>Example: Overdraft Account</vt:lpstr>
      <vt:lpstr>Overdraft Account (version 2)</vt:lpstr>
      <vt:lpstr>Liskov Substitution Principle</vt:lpstr>
      <vt:lpstr>Discussion</vt:lpstr>
      <vt:lpstr>PowerPoint Presentation</vt:lpstr>
      <vt:lpstr>Contracts vs JUnit Tests</vt:lpstr>
      <vt:lpstr>Smart Contracts in Blockchain</vt:lpstr>
      <vt:lpstr>A4 Part 2 – Writing Contracts </vt:lpstr>
      <vt:lpstr>A4 Part 2 –Contracts (cont’d)</vt:lpstr>
      <vt:lpstr>Aspect-Oriented Programming (AOP)</vt:lpstr>
      <vt:lpstr>AspectJ History</vt:lpstr>
      <vt:lpstr>Let’s see an example for a quick overview of the  overall approach and then we will  examine the features of  AspectJ  Link:  https://www.eclipse.org/aspectj/doc/released/ progguide/starting.html</vt:lpstr>
      <vt:lpstr>Example 1:  Simple Logging</vt:lpstr>
      <vt:lpstr>Aspects: Separation of Concerns</vt:lpstr>
      <vt:lpstr>Overall Methodology</vt:lpstr>
      <vt:lpstr>Pictorially</vt:lpstr>
      <vt:lpstr>Sample Run Under JIVE</vt:lpstr>
      <vt:lpstr>Installing AspectJ</vt:lpstr>
      <vt:lpstr>AspectJ Language</vt:lpstr>
      <vt:lpstr>PowerPoint Presentation</vt:lpstr>
      <vt:lpstr>PowerPoint Presentation</vt:lpstr>
      <vt:lpstr>PowerPoint Presentation</vt:lpstr>
      <vt:lpstr>PowerPoint Presentation</vt:lpstr>
      <vt:lpstr>Example 2:  Tracing</vt:lpstr>
      <vt:lpstr>Factorial Example</vt:lpstr>
      <vt:lpstr>Tracer Aspect – Version 1</vt:lpstr>
      <vt:lpstr>Console Output</vt:lpstr>
      <vt:lpstr>Tracer Aspect – Version 2</vt:lpstr>
      <vt:lpstr>Tracer Aspect – Version 3</vt:lpstr>
      <vt:lpstr>Console Output – Version 3</vt:lpstr>
      <vt:lpstr>Example 3: Contracts </vt:lpstr>
      <vt:lpstr>Contracts as Aspects</vt:lpstr>
    </vt:vector>
  </TitlesOfParts>
  <Company>UNiversity at Buffalo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SENS</dc:creator>
  <cp:lastModifiedBy>Dr. Bharat Jayaraman</cp:lastModifiedBy>
  <cp:revision>1271</cp:revision>
  <dcterms:created xsi:type="dcterms:W3CDTF">2002-08-22T20:21:09Z</dcterms:created>
  <dcterms:modified xsi:type="dcterms:W3CDTF">2020-11-11T14:59:38Z</dcterms:modified>
</cp:coreProperties>
</file>

<file path=docProps/thumbnail.jpeg>
</file>